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308" r:id="rId2"/>
    <p:sldId id="256" r:id="rId3"/>
    <p:sldId id="257" r:id="rId4"/>
    <p:sldId id="274" r:id="rId5"/>
    <p:sldId id="260" r:id="rId6"/>
    <p:sldId id="262" r:id="rId7"/>
    <p:sldId id="300" r:id="rId8"/>
    <p:sldId id="283" r:id="rId9"/>
    <p:sldId id="298" r:id="rId10"/>
    <p:sldId id="301" r:id="rId11"/>
    <p:sldId id="307" r:id="rId12"/>
    <p:sldId id="261" r:id="rId13"/>
    <p:sldId id="299" r:id="rId14"/>
    <p:sldId id="269" r:id="rId15"/>
    <p:sldId id="289" r:id="rId16"/>
    <p:sldId id="290" r:id="rId17"/>
    <p:sldId id="303" r:id="rId18"/>
    <p:sldId id="304" r:id="rId19"/>
    <p:sldId id="305" r:id="rId20"/>
    <p:sldId id="306" r:id="rId21"/>
    <p:sldId id="295" r:id="rId22"/>
    <p:sldId id="266" r:id="rId23"/>
    <p:sldId id="276" r:id="rId24"/>
    <p:sldId id="292" r:id="rId25"/>
    <p:sldId id="325" r:id="rId26"/>
    <p:sldId id="310" r:id="rId27"/>
    <p:sldId id="311" r:id="rId28"/>
    <p:sldId id="312" r:id="rId29"/>
    <p:sldId id="313" r:id="rId30"/>
    <p:sldId id="314" r:id="rId31"/>
    <p:sldId id="326" r:id="rId32"/>
    <p:sldId id="316" r:id="rId33"/>
    <p:sldId id="317" r:id="rId34"/>
    <p:sldId id="330" r:id="rId35"/>
    <p:sldId id="318" r:id="rId36"/>
    <p:sldId id="319" r:id="rId37"/>
    <p:sldId id="327" r:id="rId38"/>
    <p:sldId id="321" r:id="rId39"/>
    <p:sldId id="322" r:id="rId40"/>
    <p:sldId id="328" r:id="rId41"/>
    <p:sldId id="329" r:id="rId4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en Milisen" initials="K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0E6F78"/>
    <a:srgbClr val="007114"/>
    <a:srgbClr val="9C287B"/>
    <a:srgbClr val="A0C63F"/>
    <a:srgbClr val="A0C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835" autoAdjust="0"/>
  </p:normalViewPr>
  <p:slideViewPr>
    <p:cSldViewPr>
      <p:cViewPr>
        <p:scale>
          <a:sx n="88" d="100"/>
          <a:sy n="88" d="100"/>
        </p:scale>
        <p:origin x="-1380" y="-10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508" y="6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4939A-DCF2-4EE9-8683-A11A87E36D7F}" type="doc">
      <dgm:prSet loTypeId="urn:microsoft.com/office/officeart/2005/8/layout/radial5" loCatId="relationship" qsTypeId="urn:microsoft.com/office/officeart/2005/8/quickstyle/simple1" qsCatId="simple" csTypeId="urn:microsoft.com/office/officeart/2005/8/colors/accent0_2" csCatId="mainScheme" phldr="1"/>
      <dgm:spPr/>
      <dgm:t>
        <a:bodyPr/>
        <a:lstStyle/>
        <a:p>
          <a:endParaRPr lang="nl-BE"/>
        </a:p>
      </dgm:t>
    </dgm:pt>
    <dgm:pt modelId="{3F1B49F4-051A-4D47-9E34-6C8BDE095A73}">
      <dgm:prSet phldrT="[Text]"/>
      <dgm:spPr>
        <a:solidFill>
          <a:srgbClr val="A0C63F"/>
        </a:solidFill>
        <a:ln w="28575">
          <a:noFill/>
        </a:ln>
      </dgm:spPr>
      <dgm:t>
        <a:bodyPr/>
        <a:lstStyle/>
        <a:p>
          <a:r>
            <a:rPr lang="nl-BE" b="1" dirty="0" smtClean="0">
              <a:solidFill>
                <a:schemeClr val="bg1"/>
              </a:solidFill>
              <a:latin typeface="Verdana" pitchFamily="34" charset="0"/>
              <a:ea typeface="Verdana" pitchFamily="34" charset="0"/>
              <a:cs typeface="Verdana" pitchFamily="34" charset="0"/>
            </a:rPr>
            <a:t>VAL risico</a:t>
          </a:r>
          <a:endParaRPr lang="nl-BE" b="1" dirty="0">
            <a:solidFill>
              <a:schemeClr val="bg1"/>
            </a:solidFill>
            <a:latin typeface="Verdana" pitchFamily="34" charset="0"/>
            <a:ea typeface="Verdana" pitchFamily="34" charset="0"/>
            <a:cs typeface="Verdana" pitchFamily="34" charset="0"/>
          </a:endParaRPr>
        </a:p>
      </dgm:t>
    </dgm:pt>
    <dgm:pt modelId="{F217A907-CF6C-4669-8FF6-612D7CAC8873}" type="parTrans" cxnId="{F15853EB-14DD-4D1E-98F4-0D5C7F7602F5}">
      <dgm:prSet/>
      <dgm:spPr/>
      <dgm:t>
        <a:bodyPr/>
        <a:lstStyle/>
        <a:p>
          <a:endParaRPr lang="nl-BE"/>
        </a:p>
      </dgm:t>
    </dgm:pt>
    <dgm:pt modelId="{2196CA86-1604-439B-9089-C20F85529AF0}" type="sibTrans" cxnId="{F15853EB-14DD-4D1E-98F4-0D5C7F7602F5}">
      <dgm:prSet/>
      <dgm:spPr/>
      <dgm:t>
        <a:bodyPr/>
        <a:lstStyle/>
        <a:p>
          <a:endParaRPr lang="nl-BE"/>
        </a:p>
      </dgm:t>
    </dgm:pt>
    <dgm:pt modelId="{7D6FBB78-2F3D-4713-A0F9-1407A3F3A7E6}">
      <dgm:prSet phldrT="[Text]"/>
      <dgm:spPr>
        <a:ln>
          <a:solidFill>
            <a:srgbClr val="8FBE2F"/>
          </a:solidFill>
        </a:ln>
      </dgm:spPr>
      <dgm:t>
        <a:bodyPr/>
        <a:lstStyle/>
        <a:p>
          <a:r>
            <a:rPr lang="nl-BE" dirty="0" smtClean="0"/>
            <a:t> </a:t>
          </a:r>
          <a:endParaRPr lang="nl-BE" dirty="0"/>
        </a:p>
      </dgm:t>
    </dgm:pt>
    <dgm:pt modelId="{04B7B5AD-19AA-4209-A436-F110B38DBC08}" type="parTrans" cxnId="{70D9E235-95A8-4255-A985-FD582DEBDC11}">
      <dgm:prSet/>
      <dgm:spPr>
        <a:solidFill>
          <a:srgbClr val="A0C63F"/>
        </a:solidFill>
        <a:ln>
          <a:noFill/>
        </a:ln>
      </dgm:spPr>
      <dgm:t>
        <a:bodyPr/>
        <a:lstStyle/>
        <a:p>
          <a:endParaRPr lang="nl-BE"/>
        </a:p>
      </dgm:t>
    </dgm:pt>
    <dgm:pt modelId="{DA75D094-F114-4F42-8949-C94195160C51}" type="sibTrans" cxnId="{70D9E235-95A8-4255-A985-FD582DEBDC11}">
      <dgm:prSet/>
      <dgm:spPr/>
      <dgm:t>
        <a:bodyPr/>
        <a:lstStyle/>
        <a:p>
          <a:endParaRPr lang="nl-BE"/>
        </a:p>
      </dgm:t>
    </dgm:pt>
    <dgm:pt modelId="{2368FB0D-0DFD-45C4-9722-6DBE939A0F67}">
      <dgm:prSet phldrT="[Text]"/>
      <dgm:spPr>
        <a:ln>
          <a:solidFill>
            <a:srgbClr val="8FBE2F"/>
          </a:solidFill>
        </a:ln>
      </dgm:spPr>
      <dgm:t>
        <a:bodyPr/>
        <a:lstStyle/>
        <a:p>
          <a:r>
            <a:rPr lang="nl-BE" dirty="0" smtClean="0"/>
            <a:t> </a:t>
          </a:r>
          <a:endParaRPr lang="nl-BE" dirty="0"/>
        </a:p>
      </dgm:t>
    </dgm:pt>
    <dgm:pt modelId="{7C321246-CB5C-4B06-887F-B21FA0E22D2F}" type="parTrans" cxnId="{2674F17C-CE31-49C4-9205-BFD8FF66663A}">
      <dgm:prSet/>
      <dgm:spPr>
        <a:solidFill>
          <a:srgbClr val="A0C63F"/>
        </a:solidFill>
        <a:ln>
          <a:noFill/>
        </a:ln>
      </dgm:spPr>
      <dgm:t>
        <a:bodyPr/>
        <a:lstStyle/>
        <a:p>
          <a:endParaRPr lang="nl-BE"/>
        </a:p>
      </dgm:t>
    </dgm:pt>
    <dgm:pt modelId="{91F45018-FD1B-4906-8D40-E152B49B16FF}" type="sibTrans" cxnId="{2674F17C-CE31-49C4-9205-BFD8FF66663A}">
      <dgm:prSet/>
      <dgm:spPr/>
      <dgm:t>
        <a:bodyPr/>
        <a:lstStyle/>
        <a:p>
          <a:endParaRPr lang="nl-BE"/>
        </a:p>
      </dgm:t>
    </dgm:pt>
    <dgm:pt modelId="{246CC180-4EF2-42D9-9376-137A0A6A7825}">
      <dgm:prSet phldrT="[Text]"/>
      <dgm:spPr>
        <a:ln>
          <a:solidFill>
            <a:srgbClr val="8FBE2F"/>
          </a:solidFill>
        </a:ln>
      </dgm:spPr>
      <dgm:t>
        <a:bodyPr/>
        <a:lstStyle/>
        <a:p>
          <a:r>
            <a:rPr lang="nl-BE" dirty="0" smtClean="0"/>
            <a:t> </a:t>
          </a:r>
          <a:endParaRPr lang="nl-BE" dirty="0"/>
        </a:p>
      </dgm:t>
    </dgm:pt>
    <dgm:pt modelId="{D4F3DEE7-AF60-412F-8EEE-C5DDFD5968FA}" type="parTrans" cxnId="{FC641A59-AEA9-4AAB-9E93-E4926147FFBA}">
      <dgm:prSet/>
      <dgm:spPr>
        <a:solidFill>
          <a:srgbClr val="A0C63F"/>
        </a:solidFill>
        <a:ln>
          <a:noFill/>
        </a:ln>
      </dgm:spPr>
      <dgm:t>
        <a:bodyPr/>
        <a:lstStyle/>
        <a:p>
          <a:endParaRPr lang="nl-BE"/>
        </a:p>
      </dgm:t>
    </dgm:pt>
    <dgm:pt modelId="{BB98E3FD-F6A2-4D63-8A83-B3086CB43E08}" type="sibTrans" cxnId="{FC641A59-AEA9-4AAB-9E93-E4926147FFBA}">
      <dgm:prSet/>
      <dgm:spPr/>
      <dgm:t>
        <a:bodyPr/>
        <a:lstStyle/>
        <a:p>
          <a:endParaRPr lang="nl-BE"/>
        </a:p>
      </dgm:t>
    </dgm:pt>
    <dgm:pt modelId="{D935FA3D-E5E7-4F7F-8A18-515975E2C7ED}">
      <dgm:prSet phldrT="[Text]"/>
      <dgm:spPr>
        <a:ln>
          <a:solidFill>
            <a:srgbClr val="8FBE2F"/>
          </a:solidFill>
        </a:ln>
      </dgm:spPr>
      <dgm:t>
        <a:bodyPr/>
        <a:lstStyle/>
        <a:p>
          <a:r>
            <a:rPr lang="nl-BE" dirty="0" smtClean="0"/>
            <a:t> </a:t>
          </a:r>
          <a:endParaRPr lang="nl-BE" dirty="0"/>
        </a:p>
      </dgm:t>
    </dgm:pt>
    <dgm:pt modelId="{396AACF2-FD3A-4FC0-A725-3B4D7A0B2551}" type="parTrans" cxnId="{2703AD42-EA75-44A1-93BA-1CDDB1F6F14E}">
      <dgm:prSet/>
      <dgm:spPr>
        <a:solidFill>
          <a:srgbClr val="A0C63F"/>
        </a:solidFill>
        <a:ln>
          <a:noFill/>
        </a:ln>
      </dgm:spPr>
      <dgm:t>
        <a:bodyPr/>
        <a:lstStyle/>
        <a:p>
          <a:endParaRPr lang="nl-BE"/>
        </a:p>
      </dgm:t>
    </dgm:pt>
    <dgm:pt modelId="{B8E05659-87CA-41E6-8FD9-BCC1B6B1BE02}" type="sibTrans" cxnId="{2703AD42-EA75-44A1-93BA-1CDDB1F6F14E}">
      <dgm:prSet/>
      <dgm:spPr/>
      <dgm:t>
        <a:bodyPr/>
        <a:lstStyle/>
        <a:p>
          <a:endParaRPr lang="nl-BE"/>
        </a:p>
      </dgm:t>
    </dgm:pt>
    <dgm:pt modelId="{E26A9B7B-550E-464A-B6AB-DDA304C3870A}">
      <dgm:prSet phldrT="[Text]"/>
      <dgm:spPr>
        <a:ln>
          <a:solidFill>
            <a:srgbClr val="8FBE2F"/>
          </a:solidFill>
        </a:ln>
      </dgm:spPr>
      <dgm:t>
        <a:bodyPr/>
        <a:lstStyle/>
        <a:p>
          <a:endParaRPr lang="nl-BE" dirty="0"/>
        </a:p>
      </dgm:t>
    </dgm:pt>
    <dgm:pt modelId="{B016004D-8FE1-4F15-B912-005EA2932D45}" type="parTrans" cxnId="{AA7E39C9-616F-48AB-B3B3-2683B65708CB}">
      <dgm:prSet/>
      <dgm:spPr>
        <a:solidFill>
          <a:srgbClr val="A0C63F"/>
        </a:solidFill>
        <a:ln>
          <a:noFill/>
        </a:ln>
      </dgm:spPr>
      <dgm:t>
        <a:bodyPr/>
        <a:lstStyle/>
        <a:p>
          <a:endParaRPr lang="nl-BE"/>
        </a:p>
      </dgm:t>
    </dgm:pt>
    <dgm:pt modelId="{CCE725F4-F2E6-4B88-9012-F66A97490DBF}" type="sibTrans" cxnId="{AA7E39C9-616F-48AB-B3B3-2683B65708CB}">
      <dgm:prSet/>
      <dgm:spPr/>
      <dgm:t>
        <a:bodyPr/>
        <a:lstStyle/>
        <a:p>
          <a:endParaRPr lang="nl-BE"/>
        </a:p>
      </dgm:t>
    </dgm:pt>
    <dgm:pt modelId="{AF90C4A1-6CE3-4332-876F-1CCA2F4EA7F5}">
      <dgm:prSet phldrT="[Text]"/>
      <dgm:spPr>
        <a:ln>
          <a:solidFill>
            <a:srgbClr val="8FBE2F"/>
          </a:solidFill>
        </a:ln>
      </dgm:spPr>
      <dgm:t>
        <a:bodyPr/>
        <a:lstStyle/>
        <a:p>
          <a:endParaRPr lang="nl-BE" dirty="0"/>
        </a:p>
      </dgm:t>
    </dgm:pt>
    <dgm:pt modelId="{03AD9FBC-3CC1-4ABD-8B0D-C633EBF1F79C}" type="parTrans" cxnId="{1E0A43ED-4C2C-42A9-9E16-7761CB937C3E}">
      <dgm:prSet/>
      <dgm:spPr>
        <a:solidFill>
          <a:srgbClr val="A0C63F"/>
        </a:solidFill>
        <a:ln>
          <a:noFill/>
        </a:ln>
      </dgm:spPr>
      <dgm:t>
        <a:bodyPr/>
        <a:lstStyle/>
        <a:p>
          <a:endParaRPr lang="nl-BE"/>
        </a:p>
      </dgm:t>
    </dgm:pt>
    <dgm:pt modelId="{EF876BAE-516D-4A3D-8CF7-B4ABEC070AE0}" type="sibTrans" cxnId="{1E0A43ED-4C2C-42A9-9E16-7761CB937C3E}">
      <dgm:prSet/>
      <dgm:spPr/>
      <dgm:t>
        <a:bodyPr/>
        <a:lstStyle/>
        <a:p>
          <a:endParaRPr lang="nl-BE"/>
        </a:p>
      </dgm:t>
    </dgm:pt>
    <dgm:pt modelId="{A5839060-FD27-43DC-AC76-5568D9859A95}">
      <dgm:prSet phldrT="[Text]"/>
      <dgm:spPr>
        <a:ln>
          <a:solidFill>
            <a:srgbClr val="8FBE2F"/>
          </a:solidFill>
        </a:ln>
      </dgm:spPr>
      <dgm:t>
        <a:bodyPr/>
        <a:lstStyle/>
        <a:p>
          <a:endParaRPr lang="nl-BE" dirty="0"/>
        </a:p>
      </dgm:t>
    </dgm:pt>
    <dgm:pt modelId="{4164DA53-61AC-4D02-B14D-DD6448FFBD16}" type="parTrans" cxnId="{2E1D9552-7A6A-4FEE-A509-8E31C2C8E170}">
      <dgm:prSet/>
      <dgm:spPr>
        <a:solidFill>
          <a:srgbClr val="A0C63F"/>
        </a:solidFill>
        <a:ln>
          <a:noFill/>
        </a:ln>
      </dgm:spPr>
      <dgm:t>
        <a:bodyPr/>
        <a:lstStyle/>
        <a:p>
          <a:endParaRPr lang="nl-BE"/>
        </a:p>
      </dgm:t>
    </dgm:pt>
    <dgm:pt modelId="{1506F6E1-683F-4175-B5EB-3F4F47B0A2C1}" type="sibTrans" cxnId="{2E1D9552-7A6A-4FEE-A509-8E31C2C8E170}">
      <dgm:prSet/>
      <dgm:spPr/>
      <dgm:t>
        <a:bodyPr/>
        <a:lstStyle/>
        <a:p>
          <a:endParaRPr lang="nl-BE"/>
        </a:p>
      </dgm:t>
    </dgm:pt>
    <dgm:pt modelId="{5B735801-80CC-4B77-B982-0EE5E1E9DB6C}" type="pres">
      <dgm:prSet presAssocID="{D5E4939A-DCF2-4EE9-8683-A11A87E36D7F}" presName="Name0" presStyleCnt="0">
        <dgm:presLayoutVars>
          <dgm:chMax val="1"/>
          <dgm:dir/>
          <dgm:animLvl val="ctr"/>
          <dgm:resizeHandles val="exact"/>
        </dgm:presLayoutVars>
      </dgm:prSet>
      <dgm:spPr/>
      <dgm:t>
        <a:bodyPr/>
        <a:lstStyle/>
        <a:p>
          <a:endParaRPr lang="nl-BE"/>
        </a:p>
      </dgm:t>
    </dgm:pt>
    <dgm:pt modelId="{2FDF794A-35B5-4126-898B-AEBBE95687ED}" type="pres">
      <dgm:prSet presAssocID="{3F1B49F4-051A-4D47-9E34-6C8BDE095A73}" presName="centerShape" presStyleLbl="node0" presStyleIdx="0" presStyleCnt="1"/>
      <dgm:spPr/>
      <dgm:t>
        <a:bodyPr/>
        <a:lstStyle/>
        <a:p>
          <a:endParaRPr lang="nl-BE"/>
        </a:p>
      </dgm:t>
    </dgm:pt>
    <dgm:pt modelId="{1035AB0B-8781-4566-B8C6-75029DDC057F}" type="pres">
      <dgm:prSet presAssocID="{04B7B5AD-19AA-4209-A436-F110B38DBC08}" presName="parTrans" presStyleLbl="sibTrans2D1" presStyleIdx="0" presStyleCnt="7" custAng="10800000"/>
      <dgm:spPr/>
      <dgm:t>
        <a:bodyPr/>
        <a:lstStyle/>
        <a:p>
          <a:endParaRPr lang="nl-BE"/>
        </a:p>
      </dgm:t>
    </dgm:pt>
    <dgm:pt modelId="{B60C73E6-F545-4D15-8BB2-743B7FA32DB8}" type="pres">
      <dgm:prSet presAssocID="{04B7B5AD-19AA-4209-A436-F110B38DBC08}" presName="connectorText" presStyleLbl="sibTrans2D1" presStyleIdx="0" presStyleCnt="7"/>
      <dgm:spPr/>
      <dgm:t>
        <a:bodyPr/>
        <a:lstStyle/>
        <a:p>
          <a:endParaRPr lang="nl-BE"/>
        </a:p>
      </dgm:t>
    </dgm:pt>
    <dgm:pt modelId="{7C352B52-AC4A-46F0-A3E4-F2CD799F625F}" type="pres">
      <dgm:prSet presAssocID="{7D6FBB78-2F3D-4713-A0F9-1407A3F3A7E6}" presName="node" presStyleLbl="node1" presStyleIdx="0" presStyleCnt="7">
        <dgm:presLayoutVars>
          <dgm:bulletEnabled val="1"/>
        </dgm:presLayoutVars>
      </dgm:prSet>
      <dgm:spPr/>
      <dgm:t>
        <a:bodyPr/>
        <a:lstStyle/>
        <a:p>
          <a:endParaRPr lang="nl-BE"/>
        </a:p>
      </dgm:t>
    </dgm:pt>
    <dgm:pt modelId="{41512AC1-5942-4E30-9458-C9F7209219AD}" type="pres">
      <dgm:prSet presAssocID="{7C321246-CB5C-4B06-887F-B21FA0E22D2F}" presName="parTrans" presStyleLbl="sibTrans2D1" presStyleIdx="1" presStyleCnt="7" custAng="10800000"/>
      <dgm:spPr/>
      <dgm:t>
        <a:bodyPr/>
        <a:lstStyle/>
        <a:p>
          <a:endParaRPr lang="nl-BE"/>
        </a:p>
      </dgm:t>
    </dgm:pt>
    <dgm:pt modelId="{16D01681-500D-45D5-849F-9587953A9EEF}" type="pres">
      <dgm:prSet presAssocID="{7C321246-CB5C-4B06-887F-B21FA0E22D2F}" presName="connectorText" presStyleLbl="sibTrans2D1" presStyleIdx="1" presStyleCnt="7"/>
      <dgm:spPr/>
      <dgm:t>
        <a:bodyPr/>
        <a:lstStyle/>
        <a:p>
          <a:endParaRPr lang="nl-BE"/>
        </a:p>
      </dgm:t>
    </dgm:pt>
    <dgm:pt modelId="{748FDEC0-175E-4067-8E25-6C364BC65808}" type="pres">
      <dgm:prSet presAssocID="{2368FB0D-0DFD-45C4-9722-6DBE939A0F67}" presName="node" presStyleLbl="node1" presStyleIdx="1" presStyleCnt="7">
        <dgm:presLayoutVars>
          <dgm:bulletEnabled val="1"/>
        </dgm:presLayoutVars>
      </dgm:prSet>
      <dgm:spPr/>
      <dgm:t>
        <a:bodyPr/>
        <a:lstStyle/>
        <a:p>
          <a:endParaRPr lang="nl-BE"/>
        </a:p>
      </dgm:t>
    </dgm:pt>
    <dgm:pt modelId="{319ADB58-9A61-4BB4-A22E-235DCB2B4C9E}" type="pres">
      <dgm:prSet presAssocID="{D4F3DEE7-AF60-412F-8EEE-C5DDFD5968FA}" presName="parTrans" presStyleLbl="sibTrans2D1" presStyleIdx="2" presStyleCnt="7" custAng="10800000"/>
      <dgm:spPr/>
      <dgm:t>
        <a:bodyPr/>
        <a:lstStyle/>
        <a:p>
          <a:endParaRPr lang="nl-BE"/>
        </a:p>
      </dgm:t>
    </dgm:pt>
    <dgm:pt modelId="{2D51F18B-7E7F-429C-84FE-4C15C5549A36}" type="pres">
      <dgm:prSet presAssocID="{D4F3DEE7-AF60-412F-8EEE-C5DDFD5968FA}" presName="connectorText" presStyleLbl="sibTrans2D1" presStyleIdx="2" presStyleCnt="7"/>
      <dgm:spPr/>
      <dgm:t>
        <a:bodyPr/>
        <a:lstStyle/>
        <a:p>
          <a:endParaRPr lang="nl-BE"/>
        </a:p>
      </dgm:t>
    </dgm:pt>
    <dgm:pt modelId="{28492FC7-03E7-400B-996A-4ABBE45D84F0}" type="pres">
      <dgm:prSet presAssocID="{246CC180-4EF2-42D9-9376-137A0A6A7825}" presName="node" presStyleLbl="node1" presStyleIdx="2" presStyleCnt="7">
        <dgm:presLayoutVars>
          <dgm:bulletEnabled val="1"/>
        </dgm:presLayoutVars>
      </dgm:prSet>
      <dgm:spPr/>
      <dgm:t>
        <a:bodyPr/>
        <a:lstStyle/>
        <a:p>
          <a:endParaRPr lang="nl-BE"/>
        </a:p>
      </dgm:t>
    </dgm:pt>
    <dgm:pt modelId="{8F02BF03-7D52-4BD6-BA2E-4D9E2D580AB9}" type="pres">
      <dgm:prSet presAssocID="{396AACF2-FD3A-4FC0-A725-3B4D7A0B2551}" presName="parTrans" presStyleLbl="sibTrans2D1" presStyleIdx="3" presStyleCnt="7" custAng="10800000"/>
      <dgm:spPr/>
      <dgm:t>
        <a:bodyPr/>
        <a:lstStyle/>
        <a:p>
          <a:endParaRPr lang="nl-BE"/>
        </a:p>
      </dgm:t>
    </dgm:pt>
    <dgm:pt modelId="{25F1C6F2-8714-411B-84A4-8178A23BA5E9}" type="pres">
      <dgm:prSet presAssocID="{396AACF2-FD3A-4FC0-A725-3B4D7A0B2551}" presName="connectorText" presStyleLbl="sibTrans2D1" presStyleIdx="3" presStyleCnt="7"/>
      <dgm:spPr/>
      <dgm:t>
        <a:bodyPr/>
        <a:lstStyle/>
        <a:p>
          <a:endParaRPr lang="nl-BE"/>
        </a:p>
      </dgm:t>
    </dgm:pt>
    <dgm:pt modelId="{ECE03AA3-626D-40B8-9E3F-83A0CB482CAB}" type="pres">
      <dgm:prSet presAssocID="{D935FA3D-E5E7-4F7F-8A18-515975E2C7ED}" presName="node" presStyleLbl="node1" presStyleIdx="3" presStyleCnt="7">
        <dgm:presLayoutVars>
          <dgm:bulletEnabled val="1"/>
        </dgm:presLayoutVars>
      </dgm:prSet>
      <dgm:spPr/>
      <dgm:t>
        <a:bodyPr/>
        <a:lstStyle/>
        <a:p>
          <a:endParaRPr lang="nl-BE"/>
        </a:p>
      </dgm:t>
    </dgm:pt>
    <dgm:pt modelId="{A0E2C526-EBC1-4A89-82C5-050224A24DEF}" type="pres">
      <dgm:prSet presAssocID="{03AD9FBC-3CC1-4ABD-8B0D-C633EBF1F79C}" presName="parTrans" presStyleLbl="sibTrans2D1" presStyleIdx="4" presStyleCnt="7" custAng="10800000"/>
      <dgm:spPr/>
      <dgm:t>
        <a:bodyPr/>
        <a:lstStyle/>
        <a:p>
          <a:endParaRPr lang="nl-BE"/>
        </a:p>
      </dgm:t>
    </dgm:pt>
    <dgm:pt modelId="{8CC3B9F4-65FE-4A24-975D-F6A1E6DC4FC4}" type="pres">
      <dgm:prSet presAssocID="{03AD9FBC-3CC1-4ABD-8B0D-C633EBF1F79C}" presName="connectorText" presStyleLbl="sibTrans2D1" presStyleIdx="4" presStyleCnt="7"/>
      <dgm:spPr/>
      <dgm:t>
        <a:bodyPr/>
        <a:lstStyle/>
        <a:p>
          <a:endParaRPr lang="nl-BE"/>
        </a:p>
      </dgm:t>
    </dgm:pt>
    <dgm:pt modelId="{B1D86835-C999-44FD-B690-787FF5625A33}" type="pres">
      <dgm:prSet presAssocID="{AF90C4A1-6CE3-4332-876F-1CCA2F4EA7F5}" presName="node" presStyleLbl="node1" presStyleIdx="4" presStyleCnt="7">
        <dgm:presLayoutVars>
          <dgm:bulletEnabled val="1"/>
        </dgm:presLayoutVars>
      </dgm:prSet>
      <dgm:spPr/>
      <dgm:t>
        <a:bodyPr/>
        <a:lstStyle/>
        <a:p>
          <a:endParaRPr lang="nl-BE"/>
        </a:p>
      </dgm:t>
    </dgm:pt>
    <dgm:pt modelId="{F8EDE9FA-4831-4FB4-A7B5-FD9121674C40}" type="pres">
      <dgm:prSet presAssocID="{4164DA53-61AC-4D02-B14D-DD6448FFBD16}" presName="parTrans" presStyleLbl="sibTrans2D1" presStyleIdx="5" presStyleCnt="7" custAng="10800000"/>
      <dgm:spPr/>
      <dgm:t>
        <a:bodyPr/>
        <a:lstStyle/>
        <a:p>
          <a:endParaRPr lang="nl-BE"/>
        </a:p>
      </dgm:t>
    </dgm:pt>
    <dgm:pt modelId="{3079954D-ED54-4DBE-B306-B55281C8EE44}" type="pres">
      <dgm:prSet presAssocID="{4164DA53-61AC-4D02-B14D-DD6448FFBD16}" presName="connectorText" presStyleLbl="sibTrans2D1" presStyleIdx="5" presStyleCnt="7"/>
      <dgm:spPr/>
      <dgm:t>
        <a:bodyPr/>
        <a:lstStyle/>
        <a:p>
          <a:endParaRPr lang="nl-BE"/>
        </a:p>
      </dgm:t>
    </dgm:pt>
    <dgm:pt modelId="{65F2A1A9-6BC8-4B0D-BA9B-171E8DE634E3}" type="pres">
      <dgm:prSet presAssocID="{A5839060-FD27-43DC-AC76-5568D9859A95}" presName="node" presStyleLbl="node1" presStyleIdx="5" presStyleCnt="7">
        <dgm:presLayoutVars>
          <dgm:bulletEnabled val="1"/>
        </dgm:presLayoutVars>
      </dgm:prSet>
      <dgm:spPr/>
      <dgm:t>
        <a:bodyPr/>
        <a:lstStyle/>
        <a:p>
          <a:endParaRPr lang="nl-BE"/>
        </a:p>
      </dgm:t>
    </dgm:pt>
    <dgm:pt modelId="{FA7FCFE8-03A1-4A54-AD53-E3FFD50F65F5}" type="pres">
      <dgm:prSet presAssocID="{B016004D-8FE1-4F15-B912-005EA2932D45}" presName="parTrans" presStyleLbl="sibTrans2D1" presStyleIdx="6" presStyleCnt="7" custAng="10800000"/>
      <dgm:spPr/>
      <dgm:t>
        <a:bodyPr/>
        <a:lstStyle/>
        <a:p>
          <a:endParaRPr lang="nl-BE"/>
        </a:p>
      </dgm:t>
    </dgm:pt>
    <dgm:pt modelId="{C9BBAF7A-4BC3-433B-B0B4-85AB6E72A88F}" type="pres">
      <dgm:prSet presAssocID="{B016004D-8FE1-4F15-B912-005EA2932D45}" presName="connectorText" presStyleLbl="sibTrans2D1" presStyleIdx="6" presStyleCnt="7"/>
      <dgm:spPr/>
      <dgm:t>
        <a:bodyPr/>
        <a:lstStyle/>
        <a:p>
          <a:endParaRPr lang="nl-BE"/>
        </a:p>
      </dgm:t>
    </dgm:pt>
    <dgm:pt modelId="{25724BE3-15A4-4AB9-BC97-070D353DD02A}" type="pres">
      <dgm:prSet presAssocID="{E26A9B7B-550E-464A-B6AB-DDA304C3870A}" presName="node" presStyleLbl="node1" presStyleIdx="6" presStyleCnt="7">
        <dgm:presLayoutVars>
          <dgm:bulletEnabled val="1"/>
        </dgm:presLayoutVars>
      </dgm:prSet>
      <dgm:spPr/>
      <dgm:t>
        <a:bodyPr/>
        <a:lstStyle/>
        <a:p>
          <a:endParaRPr lang="nl-BE"/>
        </a:p>
      </dgm:t>
    </dgm:pt>
  </dgm:ptLst>
  <dgm:cxnLst>
    <dgm:cxn modelId="{FC641A59-AEA9-4AAB-9E93-E4926147FFBA}" srcId="{3F1B49F4-051A-4D47-9E34-6C8BDE095A73}" destId="{246CC180-4EF2-42D9-9376-137A0A6A7825}" srcOrd="2" destOrd="0" parTransId="{D4F3DEE7-AF60-412F-8EEE-C5DDFD5968FA}" sibTransId="{BB98E3FD-F6A2-4D63-8A83-B3086CB43E08}"/>
    <dgm:cxn modelId="{F15853EB-14DD-4D1E-98F4-0D5C7F7602F5}" srcId="{D5E4939A-DCF2-4EE9-8683-A11A87E36D7F}" destId="{3F1B49F4-051A-4D47-9E34-6C8BDE095A73}" srcOrd="0" destOrd="0" parTransId="{F217A907-CF6C-4669-8FF6-612D7CAC8873}" sibTransId="{2196CA86-1604-439B-9089-C20F85529AF0}"/>
    <dgm:cxn modelId="{2E1D9552-7A6A-4FEE-A509-8E31C2C8E170}" srcId="{3F1B49F4-051A-4D47-9E34-6C8BDE095A73}" destId="{A5839060-FD27-43DC-AC76-5568D9859A95}" srcOrd="5" destOrd="0" parTransId="{4164DA53-61AC-4D02-B14D-DD6448FFBD16}" sibTransId="{1506F6E1-683F-4175-B5EB-3F4F47B0A2C1}"/>
    <dgm:cxn modelId="{5C5FF8C9-6B5F-41AB-928D-865A75BB6F1C}" type="presOf" srcId="{04B7B5AD-19AA-4209-A436-F110B38DBC08}" destId="{B60C73E6-F545-4D15-8BB2-743B7FA32DB8}" srcOrd="1" destOrd="0" presId="urn:microsoft.com/office/officeart/2005/8/layout/radial5"/>
    <dgm:cxn modelId="{6A1CB3D6-7F30-4E0D-ACA4-BEC2A49D79E6}" type="presOf" srcId="{AF90C4A1-6CE3-4332-876F-1CCA2F4EA7F5}" destId="{B1D86835-C999-44FD-B690-787FF5625A33}" srcOrd="0" destOrd="0" presId="urn:microsoft.com/office/officeart/2005/8/layout/radial5"/>
    <dgm:cxn modelId="{EE8DB555-58E6-4118-901C-F03A1CB891C6}" type="presOf" srcId="{B016004D-8FE1-4F15-B912-005EA2932D45}" destId="{FA7FCFE8-03A1-4A54-AD53-E3FFD50F65F5}" srcOrd="0" destOrd="0" presId="urn:microsoft.com/office/officeart/2005/8/layout/radial5"/>
    <dgm:cxn modelId="{094AD88B-1986-4B41-9573-AA8EBC5D43AD}" type="presOf" srcId="{396AACF2-FD3A-4FC0-A725-3B4D7A0B2551}" destId="{25F1C6F2-8714-411B-84A4-8178A23BA5E9}" srcOrd="1" destOrd="0" presId="urn:microsoft.com/office/officeart/2005/8/layout/radial5"/>
    <dgm:cxn modelId="{E987A8B0-B9D7-4E91-B74F-64AA82C04F49}" type="presOf" srcId="{7D6FBB78-2F3D-4713-A0F9-1407A3F3A7E6}" destId="{7C352B52-AC4A-46F0-A3E4-F2CD799F625F}" srcOrd="0" destOrd="0" presId="urn:microsoft.com/office/officeart/2005/8/layout/radial5"/>
    <dgm:cxn modelId="{70D9E235-95A8-4255-A985-FD582DEBDC11}" srcId="{3F1B49F4-051A-4D47-9E34-6C8BDE095A73}" destId="{7D6FBB78-2F3D-4713-A0F9-1407A3F3A7E6}" srcOrd="0" destOrd="0" parTransId="{04B7B5AD-19AA-4209-A436-F110B38DBC08}" sibTransId="{DA75D094-F114-4F42-8949-C94195160C51}"/>
    <dgm:cxn modelId="{156B2AE1-3FB7-46A9-87C5-545E81FC57B6}" type="presOf" srcId="{3F1B49F4-051A-4D47-9E34-6C8BDE095A73}" destId="{2FDF794A-35B5-4126-898B-AEBBE95687ED}" srcOrd="0" destOrd="0" presId="urn:microsoft.com/office/officeart/2005/8/layout/radial5"/>
    <dgm:cxn modelId="{594AF9BD-0FAF-47C1-A8B6-8C32DB776065}" type="presOf" srcId="{B016004D-8FE1-4F15-B912-005EA2932D45}" destId="{C9BBAF7A-4BC3-433B-B0B4-85AB6E72A88F}" srcOrd="1" destOrd="0" presId="urn:microsoft.com/office/officeart/2005/8/layout/radial5"/>
    <dgm:cxn modelId="{FA9334AC-F513-4CB1-89E5-4533380A454A}" type="presOf" srcId="{D5E4939A-DCF2-4EE9-8683-A11A87E36D7F}" destId="{5B735801-80CC-4B77-B982-0EE5E1E9DB6C}" srcOrd="0" destOrd="0" presId="urn:microsoft.com/office/officeart/2005/8/layout/radial5"/>
    <dgm:cxn modelId="{C5D19CDE-35FC-46BF-A05F-E4F5EE16A2ED}" type="presOf" srcId="{03AD9FBC-3CC1-4ABD-8B0D-C633EBF1F79C}" destId="{A0E2C526-EBC1-4A89-82C5-050224A24DEF}" srcOrd="0" destOrd="0" presId="urn:microsoft.com/office/officeart/2005/8/layout/radial5"/>
    <dgm:cxn modelId="{4913CA77-B51D-4E06-951C-8DD3F5C9F256}" type="presOf" srcId="{D4F3DEE7-AF60-412F-8EEE-C5DDFD5968FA}" destId="{2D51F18B-7E7F-429C-84FE-4C15C5549A36}" srcOrd="1" destOrd="0" presId="urn:microsoft.com/office/officeart/2005/8/layout/radial5"/>
    <dgm:cxn modelId="{9C896169-2DAB-469D-8E1A-EC649125A552}" type="presOf" srcId="{246CC180-4EF2-42D9-9376-137A0A6A7825}" destId="{28492FC7-03E7-400B-996A-4ABBE45D84F0}" srcOrd="0" destOrd="0" presId="urn:microsoft.com/office/officeart/2005/8/layout/radial5"/>
    <dgm:cxn modelId="{154B5720-2956-4D9A-9036-14DD3571D0C3}" type="presOf" srcId="{2368FB0D-0DFD-45C4-9722-6DBE939A0F67}" destId="{748FDEC0-175E-4067-8E25-6C364BC65808}" srcOrd="0" destOrd="0" presId="urn:microsoft.com/office/officeart/2005/8/layout/radial5"/>
    <dgm:cxn modelId="{AA7E39C9-616F-48AB-B3B3-2683B65708CB}" srcId="{3F1B49F4-051A-4D47-9E34-6C8BDE095A73}" destId="{E26A9B7B-550E-464A-B6AB-DDA304C3870A}" srcOrd="6" destOrd="0" parTransId="{B016004D-8FE1-4F15-B912-005EA2932D45}" sibTransId="{CCE725F4-F2E6-4B88-9012-F66A97490DBF}"/>
    <dgm:cxn modelId="{2565E3BA-8A67-4EDD-BAB4-3F972D9B13DA}" type="presOf" srcId="{A5839060-FD27-43DC-AC76-5568D9859A95}" destId="{65F2A1A9-6BC8-4B0D-BA9B-171E8DE634E3}" srcOrd="0" destOrd="0" presId="urn:microsoft.com/office/officeart/2005/8/layout/radial5"/>
    <dgm:cxn modelId="{2674F17C-CE31-49C4-9205-BFD8FF66663A}" srcId="{3F1B49F4-051A-4D47-9E34-6C8BDE095A73}" destId="{2368FB0D-0DFD-45C4-9722-6DBE939A0F67}" srcOrd="1" destOrd="0" parTransId="{7C321246-CB5C-4B06-887F-B21FA0E22D2F}" sibTransId="{91F45018-FD1B-4906-8D40-E152B49B16FF}"/>
    <dgm:cxn modelId="{CCD8C454-1519-4F0F-B819-A0A0DC4D6F9C}" type="presOf" srcId="{D4F3DEE7-AF60-412F-8EEE-C5DDFD5968FA}" destId="{319ADB58-9A61-4BB4-A22E-235DCB2B4C9E}" srcOrd="0" destOrd="0" presId="urn:microsoft.com/office/officeart/2005/8/layout/radial5"/>
    <dgm:cxn modelId="{D148532C-ECA8-4D64-9516-AFEDB6688421}" type="presOf" srcId="{03AD9FBC-3CC1-4ABD-8B0D-C633EBF1F79C}" destId="{8CC3B9F4-65FE-4A24-975D-F6A1E6DC4FC4}" srcOrd="1" destOrd="0" presId="urn:microsoft.com/office/officeart/2005/8/layout/radial5"/>
    <dgm:cxn modelId="{F21617DE-1849-42A4-9B12-539A7586F24D}" type="presOf" srcId="{4164DA53-61AC-4D02-B14D-DD6448FFBD16}" destId="{3079954D-ED54-4DBE-B306-B55281C8EE44}" srcOrd="1" destOrd="0" presId="urn:microsoft.com/office/officeart/2005/8/layout/radial5"/>
    <dgm:cxn modelId="{F5AFEC9E-8D9E-4C50-9A09-3AC5F8E6C56F}" type="presOf" srcId="{E26A9B7B-550E-464A-B6AB-DDA304C3870A}" destId="{25724BE3-15A4-4AB9-BC97-070D353DD02A}" srcOrd="0" destOrd="0" presId="urn:microsoft.com/office/officeart/2005/8/layout/radial5"/>
    <dgm:cxn modelId="{2703AD42-EA75-44A1-93BA-1CDDB1F6F14E}" srcId="{3F1B49F4-051A-4D47-9E34-6C8BDE095A73}" destId="{D935FA3D-E5E7-4F7F-8A18-515975E2C7ED}" srcOrd="3" destOrd="0" parTransId="{396AACF2-FD3A-4FC0-A725-3B4D7A0B2551}" sibTransId="{B8E05659-87CA-41E6-8FD9-BCC1B6B1BE02}"/>
    <dgm:cxn modelId="{682F0B07-8B9A-490F-B396-7B2BD8F039B6}" type="presOf" srcId="{396AACF2-FD3A-4FC0-A725-3B4D7A0B2551}" destId="{8F02BF03-7D52-4BD6-BA2E-4D9E2D580AB9}" srcOrd="0" destOrd="0" presId="urn:microsoft.com/office/officeart/2005/8/layout/radial5"/>
    <dgm:cxn modelId="{86C903D2-A7BD-4EC8-B9CA-8ACD4DE5FDCA}" type="presOf" srcId="{04B7B5AD-19AA-4209-A436-F110B38DBC08}" destId="{1035AB0B-8781-4566-B8C6-75029DDC057F}" srcOrd="0" destOrd="0" presId="urn:microsoft.com/office/officeart/2005/8/layout/radial5"/>
    <dgm:cxn modelId="{A6C0FD82-05AA-412A-B124-FAF360F75948}" type="presOf" srcId="{7C321246-CB5C-4B06-887F-B21FA0E22D2F}" destId="{41512AC1-5942-4E30-9458-C9F7209219AD}" srcOrd="0" destOrd="0" presId="urn:microsoft.com/office/officeart/2005/8/layout/radial5"/>
    <dgm:cxn modelId="{B4DA24C2-0CE7-4F81-9C53-9491746241C4}" type="presOf" srcId="{7C321246-CB5C-4B06-887F-B21FA0E22D2F}" destId="{16D01681-500D-45D5-849F-9587953A9EEF}" srcOrd="1" destOrd="0" presId="urn:microsoft.com/office/officeart/2005/8/layout/radial5"/>
    <dgm:cxn modelId="{1E0A43ED-4C2C-42A9-9E16-7761CB937C3E}" srcId="{3F1B49F4-051A-4D47-9E34-6C8BDE095A73}" destId="{AF90C4A1-6CE3-4332-876F-1CCA2F4EA7F5}" srcOrd="4" destOrd="0" parTransId="{03AD9FBC-3CC1-4ABD-8B0D-C633EBF1F79C}" sibTransId="{EF876BAE-516D-4A3D-8CF7-B4ABEC070AE0}"/>
    <dgm:cxn modelId="{03A2243B-3978-4BEB-83A2-3A00A5E7FCC0}" type="presOf" srcId="{4164DA53-61AC-4D02-B14D-DD6448FFBD16}" destId="{F8EDE9FA-4831-4FB4-A7B5-FD9121674C40}" srcOrd="0" destOrd="0" presId="urn:microsoft.com/office/officeart/2005/8/layout/radial5"/>
    <dgm:cxn modelId="{39526D89-51A8-4F28-A3C6-238CF21F7897}" type="presOf" srcId="{D935FA3D-E5E7-4F7F-8A18-515975E2C7ED}" destId="{ECE03AA3-626D-40B8-9E3F-83A0CB482CAB}" srcOrd="0" destOrd="0" presId="urn:microsoft.com/office/officeart/2005/8/layout/radial5"/>
    <dgm:cxn modelId="{A6581714-5BDB-470D-B7F8-1BB0EA975256}" type="presParOf" srcId="{5B735801-80CC-4B77-B982-0EE5E1E9DB6C}" destId="{2FDF794A-35B5-4126-898B-AEBBE95687ED}" srcOrd="0" destOrd="0" presId="urn:microsoft.com/office/officeart/2005/8/layout/radial5"/>
    <dgm:cxn modelId="{3D701AC6-D922-4493-8315-0A9FA9315FF6}" type="presParOf" srcId="{5B735801-80CC-4B77-B982-0EE5E1E9DB6C}" destId="{1035AB0B-8781-4566-B8C6-75029DDC057F}" srcOrd="1" destOrd="0" presId="urn:microsoft.com/office/officeart/2005/8/layout/radial5"/>
    <dgm:cxn modelId="{64C1B3BB-32BE-467D-8ABB-9C30B515FD67}" type="presParOf" srcId="{1035AB0B-8781-4566-B8C6-75029DDC057F}" destId="{B60C73E6-F545-4D15-8BB2-743B7FA32DB8}" srcOrd="0" destOrd="0" presId="urn:microsoft.com/office/officeart/2005/8/layout/radial5"/>
    <dgm:cxn modelId="{8BB4795C-4F0D-452B-A133-4F65F9651D2B}" type="presParOf" srcId="{5B735801-80CC-4B77-B982-0EE5E1E9DB6C}" destId="{7C352B52-AC4A-46F0-A3E4-F2CD799F625F}" srcOrd="2" destOrd="0" presId="urn:microsoft.com/office/officeart/2005/8/layout/radial5"/>
    <dgm:cxn modelId="{3F103273-5EA5-4F96-A399-DFB210103F91}" type="presParOf" srcId="{5B735801-80CC-4B77-B982-0EE5E1E9DB6C}" destId="{41512AC1-5942-4E30-9458-C9F7209219AD}" srcOrd="3" destOrd="0" presId="urn:microsoft.com/office/officeart/2005/8/layout/radial5"/>
    <dgm:cxn modelId="{43BA17AD-E4A8-4B05-B6EF-ED6783C65EDE}" type="presParOf" srcId="{41512AC1-5942-4E30-9458-C9F7209219AD}" destId="{16D01681-500D-45D5-849F-9587953A9EEF}" srcOrd="0" destOrd="0" presId="urn:microsoft.com/office/officeart/2005/8/layout/radial5"/>
    <dgm:cxn modelId="{8B842EA5-C526-4EFA-AD07-05EA55963DF5}" type="presParOf" srcId="{5B735801-80CC-4B77-B982-0EE5E1E9DB6C}" destId="{748FDEC0-175E-4067-8E25-6C364BC65808}" srcOrd="4" destOrd="0" presId="urn:microsoft.com/office/officeart/2005/8/layout/radial5"/>
    <dgm:cxn modelId="{C69EF274-1D6E-4A5B-AFAB-80C8ACC45845}" type="presParOf" srcId="{5B735801-80CC-4B77-B982-0EE5E1E9DB6C}" destId="{319ADB58-9A61-4BB4-A22E-235DCB2B4C9E}" srcOrd="5" destOrd="0" presId="urn:microsoft.com/office/officeart/2005/8/layout/radial5"/>
    <dgm:cxn modelId="{AD414B3F-AD59-4E71-9D44-61B1675C1AB9}" type="presParOf" srcId="{319ADB58-9A61-4BB4-A22E-235DCB2B4C9E}" destId="{2D51F18B-7E7F-429C-84FE-4C15C5549A36}" srcOrd="0" destOrd="0" presId="urn:microsoft.com/office/officeart/2005/8/layout/radial5"/>
    <dgm:cxn modelId="{6F9FB464-4074-4F1B-9E83-72BFF4FD1121}" type="presParOf" srcId="{5B735801-80CC-4B77-B982-0EE5E1E9DB6C}" destId="{28492FC7-03E7-400B-996A-4ABBE45D84F0}" srcOrd="6" destOrd="0" presId="urn:microsoft.com/office/officeart/2005/8/layout/radial5"/>
    <dgm:cxn modelId="{EF27D3C2-70B7-4E26-8EBC-52D922681AB4}" type="presParOf" srcId="{5B735801-80CC-4B77-B982-0EE5E1E9DB6C}" destId="{8F02BF03-7D52-4BD6-BA2E-4D9E2D580AB9}" srcOrd="7" destOrd="0" presId="urn:microsoft.com/office/officeart/2005/8/layout/radial5"/>
    <dgm:cxn modelId="{8133C262-2768-4D4E-A93E-80FD7018CE18}" type="presParOf" srcId="{8F02BF03-7D52-4BD6-BA2E-4D9E2D580AB9}" destId="{25F1C6F2-8714-411B-84A4-8178A23BA5E9}" srcOrd="0" destOrd="0" presId="urn:microsoft.com/office/officeart/2005/8/layout/radial5"/>
    <dgm:cxn modelId="{3E0E12AF-BC7F-4684-B7FA-AD42A1D717BB}" type="presParOf" srcId="{5B735801-80CC-4B77-B982-0EE5E1E9DB6C}" destId="{ECE03AA3-626D-40B8-9E3F-83A0CB482CAB}" srcOrd="8" destOrd="0" presId="urn:microsoft.com/office/officeart/2005/8/layout/radial5"/>
    <dgm:cxn modelId="{F517BEF9-A10D-4580-895C-52412F2A3AA3}" type="presParOf" srcId="{5B735801-80CC-4B77-B982-0EE5E1E9DB6C}" destId="{A0E2C526-EBC1-4A89-82C5-050224A24DEF}" srcOrd="9" destOrd="0" presId="urn:microsoft.com/office/officeart/2005/8/layout/radial5"/>
    <dgm:cxn modelId="{C0E6E66A-468F-4BC3-A92A-77E7F35B0FE3}" type="presParOf" srcId="{A0E2C526-EBC1-4A89-82C5-050224A24DEF}" destId="{8CC3B9F4-65FE-4A24-975D-F6A1E6DC4FC4}" srcOrd="0" destOrd="0" presId="urn:microsoft.com/office/officeart/2005/8/layout/radial5"/>
    <dgm:cxn modelId="{C4660415-1F38-4468-BDFA-F0DF353D9284}" type="presParOf" srcId="{5B735801-80CC-4B77-B982-0EE5E1E9DB6C}" destId="{B1D86835-C999-44FD-B690-787FF5625A33}" srcOrd="10" destOrd="0" presId="urn:microsoft.com/office/officeart/2005/8/layout/radial5"/>
    <dgm:cxn modelId="{B52F5AC7-EDD8-44F8-8BD2-9AF7808F8CA4}" type="presParOf" srcId="{5B735801-80CC-4B77-B982-0EE5E1E9DB6C}" destId="{F8EDE9FA-4831-4FB4-A7B5-FD9121674C40}" srcOrd="11" destOrd="0" presId="urn:microsoft.com/office/officeart/2005/8/layout/radial5"/>
    <dgm:cxn modelId="{66FAC68F-4051-4D89-8536-7131037AD198}" type="presParOf" srcId="{F8EDE9FA-4831-4FB4-A7B5-FD9121674C40}" destId="{3079954D-ED54-4DBE-B306-B55281C8EE44}" srcOrd="0" destOrd="0" presId="urn:microsoft.com/office/officeart/2005/8/layout/radial5"/>
    <dgm:cxn modelId="{85EBAC87-36EE-4FFE-BAC7-77CB6BEF65BA}" type="presParOf" srcId="{5B735801-80CC-4B77-B982-0EE5E1E9DB6C}" destId="{65F2A1A9-6BC8-4B0D-BA9B-171E8DE634E3}" srcOrd="12" destOrd="0" presId="urn:microsoft.com/office/officeart/2005/8/layout/radial5"/>
    <dgm:cxn modelId="{5F4300B7-3D73-48E5-BB0F-0B664455F324}" type="presParOf" srcId="{5B735801-80CC-4B77-B982-0EE5E1E9DB6C}" destId="{FA7FCFE8-03A1-4A54-AD53-E3FFD50F65F5}" srcOrd="13" destOrd="0" presId="urn:microsoft.com/office/officeart/2005/8/layout/radial5"/>
    <dgm:cxn modelId="{1E0B012B-454A-4486-BABB-58048559EBB4}" type="presParOf" srcId="{FA7FCFE8-03A1-4A54-AD53-E3FFD50F65F5}" destId="{C9BBAF7A-4BC3-433B-B0B4-85AB6E72A88F}" srcOrd="0" destOrd="0" presId="urn:microsoft.com/office/officeart/2005/8/layout/radial5"/>
    <dgm:cxn modelId="{B5C3F4D5-159F-4EAE-BD27-AA103DE66C4B}" type="presParOf" srcId="{5B735801-80CC-4B77-B982-0EE5E1E9DB6C}" destId="{25724BE3-15A4-4AB9-BC97-070D353DD02A}"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F794A-35B5-4126-898B-AEBBE95687ED}">
      <dsp:nvSpPr>
        <dsp:cNvPr id="0" name=""/>
        <dsp:cNvSpPr/>
      </dsp:nvSpPr>
      <dsp:spPr>
        <a:xfrm>
          <a:off x="2816494" y="1912150"/>
          <a:ext cx="1466310" cy="1466310"/>
        </a:xfrm>
        <a:prstGeom prst="ellipse">
          <a:avLst/>
        </a:prstGeom>
        <a:solidFill>
          <a:srgbClr val="A0C63F"/>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BE" sz="2500" b="1" kern="1200" dirty="0" smtClean="0">
              <a:solidFill>
                <a:schemeClr val="bg1"/>
              </a:solidFill>
              <a:latin typeface="Verdana" pitchFamily="34" charset="0"/>
              <a:ea typeface="Verdana" pitchFamily="34" charset="0"/>
              <a:cs typeface="Verdana" pitchFamily="34" charset="0"/>
            </a:rPr>
            <a:t>VAL risico</a:t>
          </a:r>
          <a:endParaRPr lang="nl-BE" sz="2500" b="1" kern="1200" dirty="0">
            <a:solidFill>
              <a:schemeClr val="bg1"/>
            </a:solidFill>
            <a:latin typeface="Verdana" pitchFamily="34" charset="0"/>
            <a:ea typeface="Verdana" pitchFamily="34" charset="0"/>
            <a:cs typeface="Verdana" pitchFamily="34" charset="0"/>
          </a:endParaRPr>
        </a:p>
      </dsp:txBody>
      <dsp:txXfrm>
        <a:off x="3031230" y="2126886"/>
        <a:ext cx="1036838" cy="1036838"/>
      </dsp:txXfrm>
    </dsp:sp>
    <dsp:sp modelId="{1035AB0B-8781-4566-B8C6-75029DDC057F}">
      <dsp:nvSpPr>
        <dsp:cNvPr id="0" name=""/>
        <dsp:cNvSpPr/>
      </dsp:nvSpPr>
      <dsp:spPr>
        <a:xfrm rot="5400000">
          <a:off x="3393693" y="1377448"/>
          <a:ext cx="311912" cy="498545"/>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BE" sz="2000" kern="1200"/>
        </a:p>
      </dsp:txBody>
      <dsp:txXfrm>
        <a:off x="3440480" y="1430370"/>
        <a:ext cx="218338" cy="299127"/>
      </dsp:txXfrm>
    </dsp:sp>
    <dsp:sp modelId="{7C352B52-AC4A-46F0-A3E4-F2CD799F625F}">
      <dsp:nvSpPr>
        <dsp:cNvPr id="0" name=""/>
        <dsp:cNvSpPr/>
      </dsp:nvSpPr>
      <dsp:spPr>
        <a:xfrm>
          <a:off x="2889810" y="3956"/>
          <a:ext cx="1319679" cy="1319679"/>
        </a:xfrm>
        <a:prstGeom prst="ellipse">
          <a:avLst/>
        </a:prstGeom>
        <a:solidFill>
          <a:schemeClr val="lt1">
            <a:hueOff val="0"/>
            <a:satOff val="0"/>
            <a:lumOff val="0"/>
            <a:alphaOff val="0"/>
          </a:schemeClr>
        </a:solidFill>
        <a:ln w="25400" cap="flat" cmpd="sng" algn="ctr">
          <a:solidFill>
            <a:srgbClr val="8FBE2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BE" sz="2500" kern="1200" dirty="0" smtClean="0"/>
            <a:t> </a:t>
          </a:r>
          <a:endParaRPr lang="nl-BE" sz="2500" kern="1200" dirty="0"/>
        </a:p>
      </dsp:txBody>
      <dsp:txXfrm>
        <a:off x="3083073" y="197219"/>
        <a:ext cx="933153" cy="933153"/>
      </dsp:txXfrm>
    </dsp:sp>
    <dsp:sp modelId="{41512AC1-5942-4E30-9458-C9F7209219AD}">
      <dsp:nvSpPr>
        <dsp:cNvPr id="0" name=""/>
        <dsp:cNvSpPr/>
      </dsp:nvSpPr>
      <dsp:spPr>
        <a:xfrm rot="8485714">
          <a:off x="4190055" y="1760956"/>
          <a:ext cx="311912" cy="498545"/>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BE" sz="2000" kern="1200"/>
        </a:p>
      </dsp:txBody>
      <dsp:txXfrm>
        <a:off x="4273422" y="1831494"/>
        <a:ext cx="218338" cy="299127"/>
      </dsp:txXfrm>
    </dsp:sp>
    <dsp:sp modelId="{748FDEC0-175E-4067-8E25-6C364BC65808}">
      <dsp:nvSpPr>
        <dsp:cNvPr id="0" name=""/>
        <dsp:cNvSpPr/>
      </dsp:nvSpPr>
      <dsp:spPr>
        <a:xfrm>
          <a:off x="4439016" y="750015"/>
          <a:ext cx="1319679" cy="1319679"/>
        </a:xfrm>
        <a:prstGeom prst="ellipse">
          <a:avLst/>
        </a:prstGeom>
        <a:solidFill>
          <a:schemeClr val="lt1">
            <a:hueOff val="0"/>
            <a:satOff val="0"/>
            <a:lumOff val="0"/>
            <a:alphaOff val="0"/>
          </a:schemeClr>
        </a:solidFill>
        <a:ln w="25400" cap="flat" cmpd="sng" algn="ctr">
          <a:solidFill>
            <a:srgbClr val="8FBE2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BE" sz="2500" kern="1200" dirty="0" smtClean="0"/>
            <a:t> </a:t>
          </a:r>
          <a:endParaRPr lang="nl-BE" sz="2500" kern="1200" dirty="0"/>
        </a:p>
      </dsp:txBody>
      <dsp:txXfrm>
        <a:off x="4632279" y="943278"/>
        <a:ext cx="933153" cy="933153"/>
      </dsp:txXfrm>
    </dsp:sp>
    <dsp:sp modelId="{319ADB58-9A61-4BB4-A22E-235DCB2B4C9E}">
      <dsp:nvSpPr>
        <dsp:cNvPr id="0" name=""/>
        <dsp:cNvSpPr/>
      </dsp:nvSpPr>
      <dsp:spPr>
        <a:xfrm rot="11571429">
          <a:off x="4386740" y="2622689"/>
          <a:ext cx="311912" cy="498545"/>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BE" sz="2000" kern="1200"/>
        </a:p>
      </dsp:txBody>
      <dsp:txXfrm>
        <a:off x="4479141" y="2732809"/>
        <a:ext cx="218338" cy="299127"/>
      </dsp:txXfrm>
    </dsp:sp>
    <dsp:sp modelId="{28492FC7-03E7-400B-996A-4ABBE45D84F0}">
      <dsp:nvSpPr>
        <dsp:cNvPr id="0" name=""/>
        <dsp:cNvSpPr/>
      </dsp:nvSpPr>
      <dsp:spPr>
        <a:xfrm>
          <a:off x="4821639" y="2426393"/>
          <a:ext cx="1319679" cy="1319679"/>
        </a:xfrm>
        <a:prstGeom prst="ellipse">
          <a:avLst/>
        </a:prstGeom>
        <a:solidFill>
          <a:schemeClr val="lt1">
            <a:hueOff val="0"/>
            <a:satOff val="0"/>
            <a:lumOff val="0"/>
            <a:alphaOff val="0"/>
          </a:schemeClr>
        </a:solidFill>
        <a:ln w="25400" cap="flat" cmpd="sng" algn="ctr">
          <a:solidFill>
            <a:srgbClr val="8FBE2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BE" sz="2500" kern="1200" dirty="0" smtClean="0"/>
            <a:t> </a:t>
          </a:r>
          <a:endParaRPr lang="nl-BE" sz="2500" kern="1200" dirty="0"/>
        </a:p>
      </dsp:txBody>
      <dsp:txXfrm>
        <a:off x="5014902" y="2619656"/>
        <a:ext cx="933153" cy="933153"/>
      </dsp:txXfrm>
    </dsp:sp>
    <dsp:sp modelId="{8F02BF03-7D52-4BD6-BA2E-4D9E2D580AB9}">
      <dsp:nvSpPr>
        <dsp:cNvPr id="0" name=""/>
        <dsp:cNvSpPr/>
      </dsp:nvSpPr>
      <dsp:spPr>
        <a:xfrm rot="14657143">
          <a:off x="3835641" y="3313746"/>
          <a:ext cx="311912" cy="498545"/>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BE" sz="2000" kern="1200"/>
        </a:p>
      </dsp:txBody>
      <dsp:txXfrm>
        <a:off x="3902728" y="3455609"/>
        <a:ext cx="218338" cy="299127"/>
      </dsp:txXfrm>
    </dsp:sp>
    <dsp:sp modelId="{ECE03AA3-626D-40B8-9E3F-83A0CB482CAB}">
      <dsp:nvSpPr>
        <dsp:cNvPr id="0" name=""/>
        <dsp:cNvSpPr/>
      </dsp:nvSpPr>
      <dsp:spPr>
        <a:xfrm>
          <a:off x="3749555" y="3770744"/>
          <a:ext cx="1319679" cy="1319679"/>
        </a:xfrm>
        <a:prstGeom prst="ellipse">
          <a:avLst/>
        </a:prstGeom>
        <a:solidFill>
          <a:schemeClr val="lt1">
            <a:hueOff val="0"/>
            <a:satOff val="0"/>
            <a:lumOff val="0"/>
            <a:alphaOff val="0"/>
          </a:schemeClr>
        </a:solidFill>
        <a:ln w="25400" cap="flat" cmpd="sng" algn="ctr">
          <a:solidFill>
            <a:srgbClr val="8FBE2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BE" sz="2500" kern="1200" dirty="0" smtClean="0"/>
            <a:t> </a:t>
          </a:r>
          <a:endParaRPr lang="nl-BE" sz="2500" kern="1200" dirty="0"/>
        </a:p>
      </dsp:txBody>
      <dsp:txXfrm>
        <a:off x="3942818" y="3964007"/>
        <a:ext cx="933153" cy="933153"/>
      </dsp:txXfrm>
    </dsp:sp>
    <dsp:sp modelId="{A0E2C526-EBC1-4A89-82C5-050224A24DEF}">
      <dsp:nvSpPr>
        <dsp:cNvPr id="0" name=""/>
        <dsp:cNvSpPr/>
      </dsp:nvSpPr>
      <dsp:spPr>
        <a:xfrm rot="17742857">
          <a:off x="2951746" y="3313746"/>
          <a:ext cx="311912" cy="498545"/>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BE" sz="2000" kern="1200"/>
        </a:p>
      </dsp:txBody>
      <dsp:txXfrm rot="10800000">
        <a:off x="2978233" y="3455609"/>
        <a:ext cx="218338" cy="299127"/>
      </dsp:txXfrm>
    </dsp:sp>
    <dsp:sp modelId="{B1D86835-C999-44FD-B690-787FF5625A33}">
      <dsp:nvSpPr>
        <dsp:cNvPr id="0" name=""/>
        <dsp:cNvSpPr/>
      </dsp:nvSpPr>
      <dsp:spPr>
        <a:xfrm>
          <a:off x="2030065" y="3770744"/>
          <a:ext cx="1319679" cy="1319679"/>
        </a:xfrm>
        <a:prstGeom prst="ellipse">
          <a:avLst/>
        </a:prstGeom>
        <a:solidFill>
          <a:schemeClr val="lt1">
            <a:hueOff val="0"/>
            <a:satOff val="0"/>
            <a:lumOff val="0"/>
            <a:alphaOff val="0"/>
          </a:schemeClr>
        </a:solidFill>
        <a:ln w="25400" cap="flat" cmpd="sng" algn="ctr">
          <a:solidFill>
            <a:srgbClr val="8FBE2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nl-BE" sz="2500" kern="1200" dirty="0"/>
        </a:p>
      </dsp:txBody>
      <dsp:txXfrm>
        <a:off x="2223328" y="3964007"/>
        <a:ext cx="933153" cy="933153"/>
      </dsp:txXfrm>
    </dsp:sp>
    <dsp:sp modelId="{F8EDE9FA-4831-4FB4-A7B5-FD9121674C40}">
      <dsp:nvSpPr>
        <dsp:cNvPr id="0" name=""/>
        <dsp:cNvSpPr/>
      </dsp:nvSpPr>
      <dsp:spPr>
        <a:xfrm rot="20828571">
          <a:off x="2400646" y="2622689"/>
          <a:ext cx="311912" cy="498545"/>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BE" sz="2000" kern="1200"/>
        </a:p>
      </dsp:txBody>
      <dsp:txXfrm rot="10800000">
        <a:off x="2401819" y="2732809"/>
        <a:ext cx="218338" cy="299127"/>
      </dsp:txXfrm>
    </dsp:sp>
    <dsp:sp modelId="{65F2A1A9-6BC8-4B0D-BA9B-171E8DE634E3}">
      <dsp:nvSpPr>
        <dsp:cNvPr id="0" name=""/>
        <dsp:cNvSpPr/>
      </dsp:nvSpPr>
      <dsp:spPr>
        <a:xfrm>
          <a:off x="957981" y="2426393"/>
          <a:ext cx="1319679" cy="1319679"/>
        </a:xfrm>
        <a:prstGeom prst="ellipse">
          <a:avLst/>
        </a:prstGeom>
        <a:solidFill>
          <a:schemeClr val="lt1">
            <a:hueOff val="0"/>
            <a:satOff val="0"/>
            <a:lumOff val="0"/>
            <a:alphaOff val="0"/>
          </a:schemeClr>
        </a:solidFill>
        <a:ln w="25400" cap="flat" cmpd="sng" algn="ctr">
          <a:solidFill>
            <a:srgbClr val="8FBE2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nl-BE" sz="2500" kern="1200" dirty="0"/>
        </a:p>
      </dsp:txBody>
      <dsp:txXfrm>
        <a:off x="1151244" y="2619656"/>
        <a:ext cx="933153" cy="933153"/>
      </dsp:txXfrm>
    </dsp:sp>
    <dsp:sp modelId="{FA7FCFE8-03A1-4A54-AD53-E3FFD50F65F5}">
      <dsp:nvSpPr>
        <dsp:cNvPr id="0" name=""/>
        <dsp:cNvSpPr/>
      </dsp:nvSpPr>
      <dsp:spPr>
        <a:xfrm rot="2314286">
          <a:off x="2597331" y="1760956"/>
          <a:ext cx="311912" cy="498545"/>
        </a:xfrm>
        <a:prstGeom prst="rightArrow">
          <a:avLst>
            <a:gd name="adj1" fmla="val 60000"/>
            <a:gd name="adj2" fmla="val 50000"/>
          </a:avLst>
        </a:prstGeom>
        <a:solidFill>
          <a:srgbClr val="A0C63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nl-BE" sz="2000" kern="1200"/>
        </a:p>
      </dsp:txBody>
      <dsp:txXfrm rot="10800000">
        <a:off x="2607538" y="1831494"/>
        <a:ext cx="218338" cy="299127"/>
      </dsp:txXfrm>
    </dsp:sp>
    <dsp:sp modelId="{25724BE3-15A4-4AB9-BC97-070D353DD02A}">
      <dsp:nvSpPr>
        <dsp:cNvPr id="0" name=""/>
        <dsp:cNvSpPr/>
      </dsp:nvSpPr>
      <dsp:spPr>
        <a:xfrm>
          <a:off x="1340603" y="750015"/>
          <a:ext cx="1319679" cy="1319679"/>
        </a:xfrm>
        <a:prstGeom prst="ellipse">
          <a:avLst/>
        </a:prstGeom>
        <a:solidFill>
          <a:schemeClr val="lt1">
            <a:hueOff val="0"/>
            <a:satOff val="0"/>
            <a:lumOff val="0"/>
            <a:alphaOff val="0"/>
          </a:schemeClr>
        </a:solidFill>
        <a:ln w="25400" cap="flat" cmpd="sng" algn="ctr">
          <a:solidFill>
            <a:srgbClr val="8FBE2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nl-BE" sz="2500" kern="1200" dirty="0"/>
        </a:p>
      </dsp:txBody>
      <dsp:txXfrm>
        <a:off x="1533866" y="943278"/>
        <a:ext cx="933153" cy="93315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A827F-4ED9-4843-8666-E4DD75FE47B9}" type="datetimeFigureOut">
              <a:rPr lang="nl-BE" smtClean="0"/>
              <a:t>7/04/2015</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BA330-BEB1-4A71-9471-65F56499A8CA}" type="slidenum">
              <a:rPr lang="nl-BE" smtClean="0"/>
              <a:t>‹#›</a:t>
            </a:fld>
            <a:endParaRPr lang="nl-BE"/>
          </a:p>
        </p:txBody>
      </p:sp>
    </p:spTree>
    <p:extLst>
      <p:ext uri="{BB962C8B-B14F-4D97-AF65-F5344CB8AC3E}">
        <p14:creationId xmlns:p14="http://schemas.microsoft.com/office/powerpoint/2010/main" val="304348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lpreventie.be/Aanbod/WeekvandeValpreventie/Focusbewegen/Dansjelevenlang.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valpreventie.be/Portals/Valpreventie/Documenten/WvdV/2015/2015_EVV_achtergrondinfo_algoritme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armaka.b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m.be/gezond-leven/leefgewoonten/slapen/index.jsp" TargetMode="External"/><Relationship Id="rId7" Type="http://schemas.openxmlformats.org/officeDocument/2006/relationships/hyperlink" Target="http://www.farmaka.be/frontend/files/publications/files/gezond-slapen-slaapadvies-voor-rusthuisbewoners.pdf"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lm.be/NL/Uw-mutualiteit/Publicaties/Brochures/Documents/Slapen.pdf" TargetMode="External"/><Relationship Id="rId5" Type="http://schemas.openxmlformats.org/officeDocument/2006/relationships/hyperlink" Target="http://www.lm.be/Limburg/Rubrieken/LMGezond/Preventie/dagelijkse-verzorging/dag-van-de-slaap/Pages/DefaultArticle.aspx" TargetMode="External"/><Relationship Id="rId4" Type="http://schemas.openxmlformats.org/officeDocument/2006/relationships/hyperlink" Target="http://www.lm.be/Limburg/Rubrieken/LMGezond/Ziekte/s/slapeloosheid/Pages/DefaultArticle.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zephyr.ugent.b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valpreventie.be/Portals/Valpreventie/Documenten/WvdV/2015/2015_EVV_brochure-medicati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vimeo.com/11936133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valpreventie.be/LinkClick.aspx?link=2349&amp;tabid=2348&amp;mid=519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1</a:t>
            </a:fld>
            <a:endParaRPr lang="nl-BE"/>
          </a:p>
        </p:txBody>
      </p:sp>
    </p:spTree>
    <p:extLst>
      <p:ext uri="{BB962C8B-B14F-4D97-AF65-F5344CB8AC3E}">
        <p14:creationId xmlns:p14="http://schemas.microsoft.com/office/powerpoint/2010/main" val="188791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 name="Slide Number Placeholder 8"/>
          <p:cNvSpPr>
            <a:spLocks noGrp="1"/>
          </p:cNvSpPr>
          <p:nvPr>
            <p:ph type="sldNum" sz="quarter" idx="11"/>
          </p:nvPr>
        </p:nvSpPr>
        <p:spPr/>
        <p:txBody>
          <a:bodyPr/>
          <a:lstStyle/>
          <a:p>
            <a:pPr>
              <a:defRPr/>
            </a:pPr>
            <a:fld id="{44600100-669E-4B6D-AE82-2C36B68AAF1A}" type="slidenum">
              <a:rPr lang="en-US" smtClean="0"/>
              <a:pPr>
                <a:defRPr/>
              </a:pPr>
              <a:t>10</a:t>
            </a:fld>
            <a:endParaRPr lang="en-US" dirty="0"/>
          </a:p>
        </p:txBody>
      </p:sp>
      <p:sp>
        <p:nvSpPr>
          <p:cNvPr id="7" name="Tijdelijke aanduiding voor notities 2"/>
          <p:cNvSpPr txBox="1">
            <a:spLocks/>
          </p:cNvSpPr>
          <p:nvPr/>
        </p:nvSpPr>
        <p:spPr>
          <a:xfrm>
            <a:off x="1143000" y="4343400"/>
            <a:ext cx="4590256" cy="46210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just">
              <a:spcAft>
                <a:spcPts val="600"/>
              </a:spcAft>
              <a:defRPr/>
            </a:pPr>
            <a:r>
              <a:rPr lang="nl-BE" sz="1100" b="1" u="sng" dirty="0" smtClean="0">
                <a:solidFill>
                  <a:srgbClr val="4B4B4B"/>
                </a:solidFill>
              </a:rPr>
              <a:t>GEVOLGEN</a:t>
            </a:r>
            <a:endParaRPr lang="nl-BE" sz="1050" b="1" u="sng" dirty="0" smtClean="0">
              <a:solidFill>
                <a:srgbClr val="4B4B4B"/>
              </a:solidFill>
            </a:endParaRPr>
          </a:p>
          <a:p>
            <a:pPr algn="just">
              <a:spcAft>
                <a:spcPts val="600"/>
              </a:spcAft>
              <a:defRPr/>
            </a:pPr>
            <a:r>
              <a:rPr lang="nl-BE" sz="1050" dirty="0" smtClean="0">
                <a:solidFill>
                  <a:srgbClr val="4B4B4B"/>
                </a:solidFill>
              </a:rPr>
              <a:t>Valincidenten </a:t>
            </a:r>
            <a:r>
              <a:rPr lang="nl-BE" sz="1050" dirty="0">
                <a:solidFill>
                  <a:srgbClr val="4B4B4B"/>
                </a:solidFill>
              </a:rPr>
              <a:t>kunnen gevolgen hebben op: </a:t>
            </a:r>
          </a:p>
          <a:p>
            <a:pPr algn="just">
              <a:spcBef>
                <a:spcPts val="0"/>
              </a:spcBef>
            </a:pPr>
            <a:r>
              <a:rPr lang="nl-BE" sz="1050" b="1" u="sng" dirty="0">
                <a:solidFill>
                  <a:srgbClr val="4B4B4B"/>
                </a:solidFill>
              </a:rPr>
              <a:t>Lichamelijk vlak</a:t>
            </a:r>
            <a:r>
              <a:rPr lang="nl-BE" sz="1050" b="1" dirty="0">
                <a:solidFill>
                  <a:srgbClr val="4B4B4B"/>
                </a:solidFill>
              </a:rPr>
              <a:t>: </a:t>
            </a:r>
            <a:r>
              <a:rPr lang="nl-BE" sz="1050" dirty="0">
                <a:solidFill>
                  <a:srgbClr val="4B4B4B"/>
                </a:solidFill>
              </a:rPr>
              <a:t>bij 40 tot 60% van de ouderen resulteert een valpartij in een fysiek letsel: </a:t>
            </a:r>
          </a:p>
          <a:p>
            <a:pPr marL="266700" lvl="0" indent="-177800" algn="just">
              <a:spcBef>
                <a:spcPts val="0"/>
              </a:spcBef>
              <a:buFont typeface="Arial" pitchFamily="34" charset="0"/>
              <a:buChar char="•"/>
            </a:pPr>
            <a:r>
              <a:rPr lang="nl-BE" sz="1050" b="1" dirty="0">
                <a:solidFill>
                  <a:srgbClr val="4B4B4B"/>
                </a:solidFill>
              </a:rPr>
              <a:t>Klein letsel </a:t>
            </a:r>
            <a:r>
              <a:rPr lang="nl-BE" sz="1050" dirty="0">
                <a:solidFill>
                  <a:srgbClr val="4B4B4B"/>
                </a:solidFill>
              </a:rPr>
              <a:t>zoals verstuiking, snijwonden, weefselbeschadiging (30 tot 50%). </a:t>
            </a:r>
          </a:p>
          <a:p>
            <a:pPr marL="266700" lvl="0" indent="-177800" algn="just">
              <a:spcBef>
                <a:spcPts val="0"/>
              </a:spcBef>
              <a:buFont typeface="Arial" pitchFamily="34" charset="0"/>
              <a:buChar char="•"/>
            </a:pPr>
            <a:r>
              <a:rPr lang="nl-BE" sz="1050" b="1" dirty="0">
                <a:solidFill>
                  <a:srgbClr val="4B4B4B"/>
                </a:solidFill>
              </a:rPr>
              <a:t>Ernstig letsel</a:t>
            </a:r>
            <a:r>
              <a:rPr lang="nl-BE" sz="1050" dirty="0">
                <a:solidFill>
                  <a:srgbClr val="4B4B4B"/>
                </a:solidFill>
              </a:rPr>
              <a:t> (10% tot 15%) waaronder </a:t>
            </a:r>
            <a:r>
              <a:rPr lang="nl-BE" sz="1050" dirty="0" smtClean="0">
                <a:solidFill>
                  <a:srgbClr val="4B4B4B"/>
                </a:solidFill>
              </a:rPr>
              <a:t>heupfractuur, </a:t>
            </a:r>
            <a:r>
              <a:rPr lang="nl-BE" sz="1050" dirty="0">
                <a:solidFill>
                  <a:srgbClr val="4B4B4B"/>
                </a:solidFill>
              </a:rPr>
              <a:t>andere breuken (bv. polsbreuk, enkelbreuk,...), letsels van weke delen (zoals longen en hersenen) en hoofdtrauma. </a:t>
            </a:r>
          </a:p>
          <a:p>
            <a:pPr algn="just">
              <a:defRPr/>
            </a:pPr>
            <a:endParaRPr lang="nl-BE" sz="1050" b="1" dirty="0" smtClean="0">
              <a:solidFill>
                <a:srgbClr val="007114"/>
              </a:solidFill>
              <a:ea typeface="Verdana" pitchFamily="34" charset="0"/>
              <a:cs typeface="Verdana" pitchFamily="34" charset="0"/>
            </a:endParaRPr>
          </a:p>
          <a:p>
            <a:pPr lvl="0" algn="just"/>
            <a:r>
              <a:rPr lang="nl-BE" sz="1050" dirty="0">
                <a:solidFill>
                  <a:srgbClr val="4B4B4B"/>
                </a:solidFill>
              </a:rPr>
              <a:t>Ouderen die gevallen zijn, hebben een </a:t>
            </a:r>
            <a:r>
              <a:rPr lang="nl-BE" sz="1050" b="1" dirty="0">
                <a:solidFill>
                  <a:srgbClr val="4B4B4B"/>
                </a:solidFill>
              </a:rPr>
              <a:t>toegenomen kans op overlijden</a:t>
            </a:r>
            <a:r>
              <a:rPr lang="nl-BE" sz="1050" dirty="0">
                <a:solidFill>
                  <a:srgbClr val="4B4B4B"/>
                </a:solidFill>
              </a:rPr>
              <a:t>: </a:t>
            </a:r>
          </a:p>
          <a:p>
            <a:pPr marL="266700" lvl="0" indent="-177800" algn="just">
              <a:spcBef>
                <a:spcPts val="0"/>
              </a:spcBef>
              <a:buFont typeface="Arial" pitchFamily="34" charset="0"/>
              <a:buChar char="•"/>
            </a:pPr>
            <a:r>
              <a:rPr lang="nl-BE" sz="1050" dirty="0">
                <a:solidFill>
                  <a:srgbClr val="4B4B4B"/>
                </a:solidFill>
              </a:rPr>
              <a:t>Een ‘onvrijwillig letsel’ is de 5</a:t>
            </a:r>
            <a:r>
              <a:rPr lang="nl-BE" sz="1050" baseline="30000" dirty="0">
                <a:solidFill>
                  <a:srgbClr val="4B4B4B"/>
                </a:solidFill>
              </a:rPr>
              <a:t>de</a:t>
            </a:r>
            <a:r>
              <a:rPr lang="nl-BE" sz="1050" dirty="0">
                <a:solidFill>
                  <a:srgbClr val="4B4B4B"/>
                </a:solidFill>
              </a:rPr>
              <a:t> doodsoorzaak bij 75-plussers, waarbij valincidenten de belangrijkste oorzaak zijn. </a:t>
            </a:r>
            <a:r>
              <a:rPr lang="nl-BE" sz="1050" i="1" dirty="0">
                <a:solidFill>
                  <a:srgbClr val="4B4B4B"/>
                </a:solidFill>
              </a:rPr>
              <a:t>Onder ‘onvrijwillige letsels’ verstaan we letsels waarbij men zich niet opzettelijk verwondt</a:t>
            </a:r>
            <a:r>
              <a:rPr lang="nl-BE" sz="1050" dirty="0">
                <a:solidFill>
                  <a:srgbClr val="4B4B4B"/>
                </a:solidFill>
              </a:rPr>
              <a:t>.</a:t>
            </a:r>
          </a:p>
          <a:p>
            <a:pPr algn="just">
              <a:defRPr/>
            </a:pPr>
            <a:endParaRPr lang="nl-BE" sz="1050" b="1" dirty="0" smtClean="0">
              <a:solidFill>
                <a:srgbClr val="007114"/>
              </a:solidFill>
              <a:ea typeface="Verdana" pitchFamily="34" charset="0"/>
              <a:cs typeface="Verdana" pitchFamily="34" charset="0"/>
            </a:endParaRPr>
          </a:p>
          <a:p>
            <a:pPr algn="just">
              <a:defRPr/>
            </a:pPr>
            <a:r>
              <a:rPr lang="nl-BE" sz="1050" b="1" u="sng" dirty="0">
                <a:solidFill>
                  <a:srgbClr val="4B4B4B"/>
                </a:solidFill>
              </a:rPr>
              <a:t>Psychosociaal vlak</a:t>
            </a:r>
            <a:r>
              <a:rPr lang="nl-BE" sz="1050" b="1" dirty="0">
                <a:solidFill>
                  <a:srgbClr val="4B4B4B"/>
                </a:solidFill>
              </a:rPr>
              <a:t>: valangst</a:t>
            </a:r>
            <a:endParaRPr lang="nl-BE" sz="1050" dirty="0">
              <a:solidFill>
                <a:srgbClr val="4B4B4B"/>
              </a:solidFill>
            </a:endParaRPr>
          </a:p>
          <a:p>
            <a:pPr algn="just">
              <a:defRPr/>
            </a:pPr>
            <a:endParaRPr lang="nl-BE" sz="1050" b="1" dirty="0" smtClean="0">
              <a:solidFill>
                <a:srgbClr val="007114"/>
              </a:solidFill>
              <a:ea typeface="Verdana" pitchFamily="34" charset="0"/>
              <a:cs typeface="Verdana" pitchFamily="34" charset="0"/>
            </a:endParaRPr>
          </a:p>
          <a:p>
            <a:pPr algn="just"/>
            <a:r>
              <a:rPr lang="nl-BE" sz="1050" b="1" u="sng" dirty="0">
                <a:solidFill>
                  <a:srgbClr val="4B4B4B"/>
                </a:solidFill>
              </a:rPr>
              <a:t>Economisch vlak</a:t>
            </a:r>
            <a:r>
              <a:rPr lang="nl-BE" sz="1050" b="1" dirty="0">
                <a:solidFill>
                  <a:srgbClr val="4B4B4B"/>
                </a:solidFill>
              </a:rPr>
              <a:t>: </a:t>
            </a:r>
            <a:r>
              <a:rPr lang="nl-NL" sz="1050" dirty="0">
                <a:solidFill>
                  <a:srgbClr val="4B4B4B"/>
                </a:solidFill>
              </a:rPr>
              <a:t>ten slotte zorgt een valincident voor een </a:t>
            </a:r>
            <a:r>
              <a:rPr lang="nl-NL" sz="1050" b="1" dirty="0">
                <a:solidFill>
                  <a:srgbClr val="4B4B4B"/>
                </a:solidFill>
              </a:rPr>
              <a:t>toename van de kosten</a:t>
            </a:r>
            <a:r>
              <a:rPr lang="nl-NL" sz="1050" dirty="0">
                <a:solidFill>
                  <a:srgbClr val="4B4B4B"/>
                </a:solidFill>
              </a:rPr>
              <a:t>, zowel voor de oudere zelf als voor de samenleving. </a:t>
            </a:r>
            <a:r>
              <a:rPr lang="nl-NL" sz="1050" dirty="0" smtClean="0">
                <a:solidFill>
                  <a:srgbClr val="4B4B4B"/>
                </a:solidFill>
              </a:rPr>
              <a:t>Valletsels vormen de duurste categorie van alle trauma’s bij ouderen. Vallen </a:t>
            </a:r>
            <a:r>
              <a:rPr lang="nl-NL" sz="1050" dirty="0">
                <a:solidFill>
                  <a:srgbClr val="4B4B4B"/>
                </a:solidFill>
              </a:rPr>
              <a:t>betekent: </a:t>
            </a:r>
          </a:p>
          <a:p>
            <a:pPr marL="266700" indent="-177800" algn="just">
              <a:buFont typeface="Arial" panose="020B0604020202020204" pitchFamily="34" charset="0"/>
              <a:buChar char="•"/>
            </a:pPr>
            <a:r>
              <a:rPr lang="nl-NL" sz="1050" dirty="0">
                <a:solidFill>
                  <a:srgbClr val="4B4B4B"/>
                </a:solidFill>
              </a:rPr>
              <a:t>Kosten aan de huisarts.</a:t>
            </a:r>
          </a:p>
          <a:p>
            <a:pPr marL="266700" indent="-177800" algn="just">
              <a:buFont typeface="Arial" panose="020B0604020202020204" pitchFamily="34" charset="0"/>
              <a:buChar char="•"/>
            </a:pPr>
            <a:r>
              <a:rPr lang="nl-NL" sz="1050" dirty="0">
                <a:solidFill>
                  <a:srgbClr val="4B4B4B"/>
                </a:solidFill>
              </a:rPr>
              <a:t>Een </a:t>
            </a:r>
            <a:r>
              <a:rPr lang="nl-NL" sz="1050" b="1" dirty="0">
                <a:solidFill>
                  <a:srgbClr val="4B4B4B"/>
                </a:solidFill>
              </a:rPr>
              <a:t>opname in het </a:t>
            </a:r>
            <a:r>
              <a:rPr lang="nl-NL" sz="1050" b="1" dirty="0" smtClean="0">
                <a:solidFill>
                  <a:srgbClr val="4B4B4B"/>
                </a:solidFill>
              </a:rPr>
              <a:t>ziekenhuis</a:t>
            </a:r>
            <a:r>
              <a:rPr lang="nl-NL" sz="1050" dirty="0" smtClean="0">
                <a:solidFill>
                  <a:srgbClr val="4B4B4B"/>
                </a:solidFill>
              </a:rPr>
              <a:t>, </a:t>
            </a:r>
            <a:r>
              <a:rPr lang="nl-NL" sz="1050" dirty="0">
                <a:solidFill>
                  <a:srgbClr val="4B4B4B"/>
                </a:solidFill>
              </a:rPr>
              <a:t>de nazorg, de medicatie, de kosten van verschillende testen, drastische omgevingsaanpassingen in het huis.</a:t>
            </a:r>
          </a:p>
          <a:p>
            <a:pPr marL="266700" indent="-177800" algn="just">
              <a:buFont typeface="Arial" panose="020B0604020202020204" pitchFamily="34" charset="0"/>
              <a:buChar char="•"/>
            </a:pPr>
            <a:r>
              <a:rPr lang="nl-NL" sz="1050" dirty="0">
                <a:solidFill>
                  <a:srgbClr val="4B4B4B"/>
                </a:solidFill>
              </a:rPr>
              <a:t>De grootste kost is uiteraard de </a:t>
            </a:r>
            <a:r>
              <a:rPr lang="nl-NL" sz="1050" b="1" dirty="0">
                <a:solidFill>
                  <a:srgbClr val="4B4B4B"/>
                </a:solidFill>
              </a:rPr>
              <a:t>opname in een woonzorgcentrum</a:t>
            </a:r>
            <a:r>
              <a:rPr lang="nl-NL" sz="1050" dirty="0">
                <a:solidFill>
                  <a:srgbClr val="4B4B4B"/>
                </a:solidFill>
              </a:rPr>
              <a:t> en vooral kosten ten gevolge van een heupfractuur kunnen hoog </a:t>
            </a:r>
            <a:r>
              <a:rPr lang="nl-NL" sz="1050" dirty="0" smtClean="0">
                <a:solidFill>
                  <a:srgbClr val="4B4B4B"/>
                </a:solidFill>
              </a:rPr>
              <a:t>oplopen.</a:t>
            </a:r>
            <a:endParaRPr lang="nl-BE" sz="1050" dirty="0" smtClean="0">
              <a:solidFill>
                <a:srgbClr val="4B4B4B"/>
              </a:solidFill>
            </a:endParaRPr>
          </a:p>
          <a:p>
            <a:pPr marL="266700" indent="-177800" algn="just">
              <a:buFont typeface="Arial" panose="020B0604020202020204" pitchFamily="34" charset="0"/>
              <a:buChar char="•"/>
            </a:pPr>
            <a:r>
              <a:rPr lang="nl-BE" sz="1050" i="1" dirty="0" smtClean="0">
                <a:solidFill>
                  <a:srgbClr val="4B4B4B"/>
                </a:solidFill>
              </a:rPr>
              <a:t>Een </a:t>
            </a:r>
            <a:r>
              <a:rPr lang="nl-BE" sz="1050" i="1" dirty="0">
                <a:solidFill>
                  <a:srgbClr val="4B4B4B"/>
                </a:solidFill>
              </a:rPr>
              <a:t>ziekenhuisopname ten gevolge van een val neemt 6 maal toe vanaf de leeftijd van 65 jaar en ouderen die gevallen zijn hebben 2 tot 3 maal meer kans om opgenomen te worden in een woonzorgcentrum. </a:t>
            </a:r>
          </a:p>
          <a:p>
            <a:pPr algn="just">
              <a:defRPr/>
            </a:pPr>
            <a:endParaRPr lang="nl-BE" sz="1050" b="1" dirty="0" smtClean="0">
              <a:solidFill>
                <a:srgbClr val="007114"/>
              </a:solidFill>
              <a:ea typeface="Verdana" pitchFamily="34" charset="0"/>
              <a:cs typeface="Verdana" pitchFamily="34" charset="0"/>
            </a:endParaRPr>
          </a:p>
        </p:txBody>
      </p:sp>
    </p:spTree>
    <p:extLst>
      <p:ext uri="{BB962C8B-B14F-4D97-AF65-F5344CB8AC3E}">
        <p14:creationId xmlns:p14="http://schemas.microsoft.com/office/powerpoint/2010/main" val="394705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11</a:t>
            </a:fld>
            <a:endParaRPr lang="nl-BE"/>
          </a:p>
        </p:txBody>
      </p:sp>
      <p:sp>
        <p:nvSpPr>
          <p:cNvPr id="6" name="Tijdelijke aanduiding voor notities 2"/>
          <p:cNvSpPr txBox="1">
            <a:spLocks/>
          </p:cNvSpPr>
          <p:nvPr/>
        </p:nvSpPr>
        <p:spPr>
          <a:xfrm>
            <a:off x="1143000" y="4343400"/>
            <a:ext cx="4590256" cy="46210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lvl="0" algn="just">
              <a:spcBef>
                <a:spcPts val="0"/>
              </a:spcBef>
              <a:spcAft>
                <a:spcPts val="600"/>
              </a:spcAft>
            </a:pPr>
            <a:r>
              <a:rPr lang="nl-BE" sz="1050" b="1" u="sng" dirty="0" smtClean="0">
                <a:solidFill>
                  <a:srgbClr val="4B4B4B"/>
                </a:solidFill>
              </a:rPr>
              <a:t>VOORBEELD: GEVOLGEN VAN EEN HEUPFRACTUUR</a:t>
            </a:r>
          </a:p>
          <a:p>
            <a:pPr lvl="0" algn="just">
              <a:spcBef>
                <a:spcPts val="0"/>
              </a:spcBef>
            </a:pPr>
            <a:r>
              <a:rPr lang="nl-BE" sz="1050" dirty="0" smtClean="0">
                <a:solidFill>
                  <a:srgbClr val="4B4B4B"/>
                </a:solidFill>
              </a:rPr>
              <a:t>Ten </a:t>
            </a:r>
            <a:r>
              <a:rPr lang="nl-BE" sz="1050" dirty="0">
                <a:solidFill>
                  <a:srgbClr val="4B4B4B"/>
                </a:solidFill>
              </a:rPr>
              <a:t>gevolge van een </a:t>
            </a:r>
            <a:r>
              <a:rPr lang="nl-BE" sz="1050" b="1" dirty="0" smtClean="0">
                <a:solidFill>
                  <a:srgbClr val="4B4B4B"/>
                </a:solidFill>
              </a:rPr>
              <a:t>heupfractuur</a:t>
            </a:r>
            <a:r>
              <a:rPr lang="nl-BE" sz="1050" dirty="0" smtClean="0">
                <a:solidFill>
                  <a:srgbClr val="4B4B4B"/>
                </a:solidFill>
              </a:rPr>
              <a:t>:</a:t>
            </a:r>
          </a:p>
          <a:p>
            <a:pPr marL="171450" lvl="0" indent="-171450" algn="just">
              <a:spcBef>
                <a:spcPts val="0"/>
              </a:spcBef>
              <a:buFont typeface="Arial" pitchFamily="34" charset="0"/>
              <a:buChar char="•"/>
            </a:pPr>
            <a:r>
              <a:rPr lang="nl-BE" sz="1050" b="1" dirty="0">
                <a:solidFill>
                  <a:srgbClr val="4B4B4B"/>
                </a:solidFill>
              </a:rPr>
              <a:t>H</a:t>
            </a:r>
            <a:r>
              <a:rPr lang="nl-BE" sz="1050" b="1" dirty="0" smtClean="0">
                <a:solidFill>
                  <a:srgbClr val="4B4B4B"/>
                </a:solidFill>
              </a:rPr>
              <a:t>erwint</a:t>
            </a:r>
            <a:r>
              <a:rPr lang="nl-BE" sz="1050" b="1" dirty="0">
                <a:solidFill>
                  <a:srgbClr val="4B4B4B"/>
                </a:solidFill>
              </a:rPr>
              <a:t>   slechts   1   op   5  ouderen  zijn  volledige  ADL-zelfstandigheid (Activiteiten van het Dagelijkse Leven</a:t>
            </a:r>
            <a:r>
              <a:rPr lang="nl-BE" sz="1050" b="1" dirty="0" smtClean="0">
                <a:solidFill>
                  <a:srgbClr val="4B4B4B"/>
                </a:solidFill>
              </a:rPr>
              <a:t>)</a:t>
            </a:r>
            <a:endParaRPr lang="nl-BE" sz="1050" dirty="0" smtClean="0">
              <a:solidFill>
                <a:srgbClr val="4B4B4B"/>
              </a:solidFill>
            </a:endParaRPr>
          </a:p>
          <a:p>
            <a:pPr marL="171450" lvl="0" indent="-171450" algn="just">
              <a:spcBef>
                <a:spcPts val="0"/>
              </a:spcBef>
              <a:buFont typeface="Arial" pitchFamily="34" charset="0"/>
              <a:buChar char="•"/>
            </a:pPr>
            <a:r>
              <a:rPr lang="en-US" sz="1050" dirty="0" err="1">
                <a:solidFill>
                  <a:srgbClr val="4B4B4B"/>
                </a:solidFill>
              </a:rPr>
              <a:t>W</a:t>
            </a:r>
            <a:r>
              <a:rPr lang="en-US" sz="1050" dirty="0" err="1" smtClean="0">
                <a:solidFill>
                  <a:srgbClr val="4B4B4B"/>
                </a:solidFill>
              </a:rPr>
              <a:t>ordt</a:t>
            </a:r>
            <a:r>
              <a:rPr lang="en-US" sz="1050" dirty="0" smtClean="0">
                <a:solidFill>
                  <a:srgbClr val="4B4B4B"/>
                </a:solidFill>
              </a:rPr>
              <a:t> </a:t>
            </a:r>
            <a:r>
              <a:rPr lang="en-US" sz="1050" dirty="0">
                <a:solidFill>
                  <a:srgbClr val="4B4B4B"/>
                </a:solidFill>
              </a:rPr>
              <a:t>1 op 5 </a:t>
            </a:r>
            <a:r>
              <a:rPr lang="en-US" sz="1050" dirty="0" smtClean="0">
                <a:solidFill>
                  <a:srgbClr val="4B4B4B"/>
                </a:solidFill>
              </a:rPr>
              <a:t>(of 20%) </a:t>
            </a:r>
            <a:r>
              <a:rPr lang="en-US" sz="1050" dirty="0" err="1" smtClean="0">
                <a:solidFill>
                  <a:srgbClr val="4B4B4B"/>
                </a:solidFill>
              </a:rPr>
              <a:t>ouderen</a:t>
            </a:r>
            <a:r>
              <a:rPr lang="en-US" sz="1050" dirty="0" smtClean="0">
                <a:solidFill>
                  <a:srgbClr val="4B4B4B"/>
                </a:solidFill>
              </a:rPr>
              <a:t> </a:t>
            </a:r>
            <a:r>
              <a:rPr lang="en-US" sz="1050" dirty="0" err="1" smtClean="0">
                <a:solidFill>
                  <a:srgbClr val="4B4B4B"/>
                </a:solidFill>
              </a:rPr>
              <a:t>immobiel</a:t>
            </a:r>
            <a:endParaRPr lang="nl-BE" sz="1050" dirty="0" smtClean="0">
              <a:solidFill>
                <a:srgbClr val="4B4B4B"/>
              </a:solidFill>
            </a:endParaRPr>
          </a:p>
          <a:p>
            <a:pPr marL="171450" lvl="0" indent="-171450" algn="just">
              <a:spcBef>
                <a:spcPts val="0"/>
              </a:spcBef>
              <a:buFont typeface="Arial" pitchFamily="34" charset="0"/>
              <a:buChar char="•"/>
            </a:pPr>
            <a:r>
              <a:rPr lang="nl-BE" sz="1050" dirty="0" smtClean="0">
                <a:solidFill>
                  <a:srgbClr val="4B4B4B"/>
                </a:solidFill>
              </a:rPr>
              <a:t>Overlijdt 1 </a:t>
            </a:r>
            <a:r>
              <a:rPr lang="nl-BE" sz="1050" dirty="0">
                <a:solidFill>
                  <a:srgbClr val="4B4B4B"/>
                </a:solidFill>
              </a:rPr>
              <a:t>op 3 ouderen binnen het jaar na het valincident. Dit toegenomen sterfterisico blijft behouden tot 10 à 15 jaar na de </a:t>
            </a:r>
            <a:r>
              <a:rPr lang="nl-BE" sz="1050" dirty="0" smtClean="0">
                <a:solidFill>
                  <a:srgbClr val="4B4B4B"/>
                </a:solidFill>
              </a:rPr>
              <a:t>heupfractuur.</a:t>
            </a:r>
          </a:p>
          <a:p>
            <a:pPr marL="171450" lvl="0" indent="-171450" algn="just">
              <a:spcBef>
                <a:spcPts val="0"/>
              </a:spcBef>
              <a:buFont typeface="Arial" pitchFamily="34" charset="0"/>
              <a:buChar char="•"/>
            </a:pPr>
            <a:r>
              <a:rPr lang="nl-BE" sz="1050" dirty="0">
                <a:solidFill>
                  <a:srgbClr val="4B4B4B"/>
                </a:solidFill>
              </a:rPr>
              <a:t>R</a:t>
            </a:r>
            <a:r>
              <a:rPr lang="nl-BE" sz="1050" dirty="0" smtClean="0">
                <a:solidFill>
                  <a:srgbClr val="4B4B4B"/>
                </a:solidFill>
              </a:rPr>
              <a:t>iskeert </a:t>
            </a:r>
            <a:r>
              <a:rPr lang="nl-BE" sz="1050" dirty="0">
                <a:solidFill>
                  <a:srgbClr val="4B4B4B"/>
                </a:solidFill>
              </a:rPr>
              <a:t>6 tot 12% een nieuwe </a:t>
            </a:r>
            <a:r>
              <a:rPr lang="nl-BE" sz="1050" dirty="0" smtClean="0">
                <a:solidFill>
                  <a:srgbClr val="4B4B4B"/>
                </a:solidFill>
              </a:rPr>
              <a:t>heupfractuur.</a:t>
            </a:r>
            <a:endParaRPr lang="nl-BE" sz="1050" b="1" u="sng" dirty="0" smtClean="0">
              <a:solidFill>
                <a:srgbClr val="4B4B4B"/>
              </a:solidFill>
            </a:endParaRPr>
          </a:p>
          <a:p>
            <a:pPr marL="171450" lvl="0" indent="-171450" algn="just">
              <a:spcBef>
                <a:spcPts val="0"/>
              </a:spcBef>
              <a:buFont typeface="Arial" pitchFamily="34" charset="0"/>
              <a:buChar char="•"/>
            </a:pPr>
            <a:endParaRPr lang="nl-BE" sz="1050" b="1" u="sng" dirty="0">
              <a:solidFill>
                <a:srgbClr val="4B4B4B"/>
              </a:solidFill>
            </a:endParaRPr>
          </a:p>
          <a:p>
            <a:pPr algn="just"/>
            <a:r>
              <a:rPr lang="nl-BE" sz="1050" dirty="0" smtClean="0">
                <a:solidFill>
                  <a:srgbClr val="4B4B4B"/>
                </a:solidFill>
              </a:rPr>
              <a:t>Heupfracturen </a:t>
            </a:r>
            <a:r>
              <a:rPr lang="nl-BE" sz="1050" dirty="0">
                <a:solidFill>
                  <a:srgbClr val="4B4B4B"/>
                </a:solidFill>
              </a:rPr>
              <a:t>ten gevolge van een val kosten in België bijvoorbeeld gemiddeld  €11.500 per patiënt, met een totale jaarlijkse kostprijs geschat op 308 miljoen euro. Dat kostenplaatje zal nog verder stijgen aangezien het aantal </a:t>
            </a:r>
            <a:r>
              <a:rPr lang="nl-BE" sz="1050" dirty="0" smtClean="0">
                <a:solidFill>
                  <a:srgbClr val="4B4B4B"/>
                </a:solidFill>
              </a:rPr>
              <a:t>heupfracturen </a:t>
            </a:r>
            <a:r>
              <a:rPr lang="nl-BE" sz="1050" dirty="0">
                <a:solidFill>
                  <a:srgbClr val="4B4B4B"/>
                </a:solidFill>
              </a:rPr>
              <a:t>tegen 2025 op 19.000 wordt geschat. </a:t>
            </a:r>
          </a:p>
          <a:p>
            <a:pPr algn="just"/>
            <a:endParaRPr lang="nl-BE" sz="1050" dirty="0"/>
          </a:p>
          <a:p>
            <a:pPr algn="just">
              <a:defRPr/>
            </a:pPr>
            <a:endParaRPr lang="nl-BE" sz="1050" dirty="0">
              <a:solidFill>
                <a:srgbClr val="4B4B4B"/>
              </a:solidFill>
            </a:endParaRPr>
          </a:p>
          <a:p>
            <a:pPr algn="just">
              <a:defRPr/>
            </a:pPr>
            <a:endParaRPr lang="nl-BE" sz="1050" b="1" dirty="0" smtClean="0">
              <a:solidFill>
                <a:srgbClr val="007114"/>
              </a:solidFill>
              <a:ea typeface="Verdana" pitchFamily="34" charset="0"/>
              <a:cs typeface="Verdana" pitchFamily="34" charset="0"/>
            </a:endParaRPr>
          </a:p>
        </p:txBody>
      </p:sp>
    </p:spTree>
    <p:extLst>
      <p:ext uri="{BB962C8B-B14F-4D97-AF65-F5344CB8AC3E}">
        <p14:creationId xmlns:p14="http://schemas.microsoft.com/office/powerpoint/2010/main" val="336192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124744" y="4343400"/>
            <a:ext cx="4608512" cy="4114800"/>
          </a:xfrm>
        </p:spPr>
        <p:txBody>
          <a:bodyPr/>
          <a:lstStyle/>
          <a:p>
            <a:pPr lvl="0" algn="just">
              <a:spcAft>
                <a:spcPts val="600"/>
              </a:spcAft>
            </a:pPr>
            <a:r>
              <a:rPr lang="nl-BE" sz="1100" b="1" u="sng" dirty="0" smtClean="0">
                <a:solidFill>
                  <a:srgbClr val="4B4B4B"/>
                </a:solidFill>
              </a:rPr>
              <a:t>WEEK VAN DE VALPREVENTIE</a:t>
            </a:r>
            <a:endParaRPr lang="nl-BE" sz="1100" b="1" u="sng" dirty="0">
              <a:solidFill>
                <a:srgbClr val="4B4B4B"/>
              </a:solidFill>
            </a:endParaRPr>
          </a:p>
          <a:p>
            <a:pPr algn="just"/>
            <a:r>
              <a:rPr lang="nl-BE" sz="1050" dirty="0" smtClean="0">
                <a:solidFill>
                  <a:srgbClr val="4B4B4B"/>
                </a:solidFill>
                <a:ea typeface="Verdana" pitchFamily="34" charset="0"/>
                <a:cs typeface="Verdana" pitchFamily="34" charset="0"/>
              </a:rPr>
              <a:t>De</a:t>
            </a:r>
            <a:r>
              <a:rPr lang="nl-BE" sz="1050" baseline="0" dirty="0" smtClean="0">
                <a:solidFill>
                  <a:srgbClr val="4B4B4B"/>
                </a:solidFill>
                <a:ea typeface="Verdana" pitchFamily="34" charset="0"/>
                <a:cs typeface="Verdana" pitchFamily="34" charset="0"/>
              </a:rPr>
              <a:t> Week van de Valpreventie stelt jaarlijks 1 risicofactor in het licht waarrond ouderen en zorgverleners worden geïnformeerd en gesensibiliseerd.</a:t>
            </a:r>
          </a:p>
          <a:p>
            <a:pPr algn="just"/>
            <a:r>
              <a:rPr lang="nl-BE" sz="1050" baseline="0" dirty="0" smtClean="0">
                <a:solidFill>
                  <a:srgbClr val="4B4B4B"/>
                </a:solidFill>
                <a:ea typeface="Verdana" pitchFamily="34" charset="0"/>
                <a:cs typeface="Verdana" pitchFamily="34" charset="0"/>
              </a:rPr>
              <a:t> </a:t>
            </a:r>
          </a:p>
          <a:p>
            <a:pPr algn="just"/>
            <a:r>
              <a:rPr lang="nl-BE" sz="1050" dirty="0" smtClean="0">
                <a:solidFill>
                  <a:srgbClr val="4B4B4B"/>
                </a:solidFill>
                <a:ea typeface="Verdana" pitchFamily="34" charset="0"/>
                <a:cs typeface="Verdana" pitchFamily="34" charset="0"/>
              </a:rPr>
              <a:t>Thema’s Week van de Valpreventie (voorgaande jaren): </a:t>
            </a:r>
          </a:p>
          <a:p>
            <a:pPr marL="266700" indent="-177800" algn="just">
              <a:buFont typeface="Arial" pitchFamily="34" charset="0"/>
              <a:buChar char="•"/>
            </a:pPr>
            <a:r>
              <a:rPr lang="nl-BE" sz="1050" b="1" dirty="0" smtClean="0">
                <a:solidFill>
                  <a:srgbClr val="4B4B4B"/>
                </a:solidFill>
                <a:ea typeface="Verdana" pitchFamily="34" charset="0"/>
                <a:cs typeface="Verdana" pitchFamily="34" charset="0"/>
              </a:rPr>
              <a:t>2012</a:t>
            </a:r>
            <a:r>
              <a:rPr lang="nl-BE" sz="1050" dirty="0" smtClean="0">
                <a:solidFill>
                  <a:srgbClr val="4B4B4B"/>
                </a:solidFill>
                <a:ea typeface="Verdana" pitchFamily="34" charset="0"/>
                <a:cs typeface="Verdana" pitchFamily="34" charset="0"/>
              </a:rPr>
              <a:t>: Valpreventie in woonzorgcentra</a:t>
            </a:r>
          </a:p>
          <a:p>
            <a:pPr marL="266700" indent="-177800" algn="just">
              <a:buFont typeface="Arial" pitchFamily="34" charset="0"/>
              <a:buChar char="•"/>
            </a:pPr>
            <a:r>
              <a:rPr lang="nl-BE" sz="1050" b="1" dirty="0" smtClean="0">
                <a:solidFill>
                  <a:srgbClr val="4B4B4B"/>
                </a:solidFill>
                <a:ea typeface="Verdana" pitchFamily="34" charset="0"/>
                <a:cs typeface="Verdana" pitchFamily="34" charset="0"/>
              </a:rPr>
              <a:t>2013 en 2014</a:t>
            </a:r>
            <a:r>
              <a:rPr lang="nl-BE" sz="1050" dirty="0" smtClean="0">
                <a:solidFill>
                  <a:srgbClr val="4B4B4B"/>
                </a:solidFill>
                <a:ea typeface="Verdana" pitchFamily="34" charset="0"/>
                <a:cs typeface="Verdana" pitchFamily="34" charset="0"/>
              </a:rPr>
              <a:t>: Focus op de valrisicofactor “</a:t>
            </a:r>
            <a:r>
              <a:rPr lang="nl-BE" sz="1050" b="1" dirty="0" smtClean="0">
                <a:solidFill>
                  <a:srgbClr val="4B4B4B"/>
                </a:solidFill>
                <a:ea typeface="Verdana" pitchFamily="34" charset="0"/>
                <a:cs typeface="Verdana" pitchFamily="34" charset="0"/>
              </a:rPr>
              <a:t>bewegen</a:t>
            </a:r>
            <a:r>
              <a:rPr lang="nl-BE" sz="1050" dirty="0" smtClean="0">
                <a:solidFill>
                  <a:srgbClr val="4B4B4B"/>
                </a:solidFill>
                <a:ea typeface="Verdana" pitchFamily="34" charset="0"/>
                <a:cs typeface="Verdana" pitchFamily="34" charset="0"/>
              </a:rPr>
              <a:t>” (evenwicht, spierkracht en mobiliteit). De '</a:t>
            </a:r>
            <a:r>
              <a:rPr lang="nl-BE" sz="1050" dirty="0" smtClean="0">
                <a:solidFill>
                  <a:srgbClr val="4B4B4B"/>
                </a:solidFill>
                <a:ea typeface="Verdana" pitchFamily="34" charset="0"/>
                <a:cs typeface="Verdana" pitchFamily="34" charset="0"/>
                <a:hlinkClick r:id="rId3"/>
              </a:rPr>
              <a:t>Dans je leven lang</a:t>
            </a:r>
            <a:r>
              <a:rPr lang="nl-BE" sz="1050" dirty="0" smtClean="0">
                <a:solidFill>
                  <a:srgbClr val="4B4B4B"/>
                </a:solidFill>
                <a:ea typeface="Verdana" pitchFamily="34" charset="0"/>
                <a:cs typeface="Verdana" pitchFamily="34" charset="0"/>
              </a:rPr>
              <a:t>!' campagne, om zoveel mogelijk ouderen in beweging te krijgen / houden, was een groot succes!</a:t>
            </a:r>
          </a:p>
          <a:p>
            <a:pPr marL="266700" indent="-177800" algn="just">
              <a:buFont typeface="Arial" pitchFamily="34" charset="0"/>
              <a:buChar char="•"/>
            </a:pPr>
            <a:r>
              <a:rPr lang="nl-BE" sz="1050" b="1" dirty="0" smtClean="0">
                <a:solidFill>
                  <a:srgbClr val="4B4B4B"/>
                </a:solidFill>
                <a:ea typeface="Verdana" pitchFamily="34" charset="0"/>
                <a:cs typeface="Verdana" pitchFamily="34" charset="0"/>
              </a:rPr>
              <a:t>2015</a:t>
            </a:r>
            <a:r>
              <a:rPr lang="nl-BE" sz="1050" dirty="0" smtClean="0">
                <a:solidFill>
                  <a:srgbClr val="4B4B4B"/>
                </a:solidFill>
                <a:ea typeface="Verdana" pitchFamily="34" charset="0"/>
                <a:cs typeface="Verdana" pitchFamily="34" charset="0"/>
              </a:rPr>
              <a:t>: Focus op de valrisicofactor “</a:t>
            </a:r>
            <a:r>
              <a:rPr lang="nl-BE" sz="1050" b="1" dirty="0" smtClean="0">
                <a:solidFill>
                  <a:srgbClr val="4B4B4B"/>
                </a:solidFill>
                <a:ea typeface="Verdana" pitchFamily="34" charset="0"/>
                <a:cs typeface="Verdana" pitchFamily="34" charset="0"/>
              </a:rPr>
              <a:t>medicatie</a:t>
            </a:r>
            <a:r>
              <a:rPr lang="nl-BE" sz="1050" dirty="0" smtClean="0">
                <a:solidFill>
                  <a:srgbClr val="4B4B4B"/>
                </a:solidFill>
                <a:ea typeface="Verdana" pitchFamily="34" charset="0"/>
                <a:cs typeface="Verdana" pitchFamily="34" charset="0"/>
              </a:rPr>
              <a:t>”</a:t>
            </a:r>
          </a:p>
          <a:p>
            <a:endParaRPr lang="nl-BE" dirty="0"/>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12</a:t>
            </a:fld>
            <a:endParaRPr lang="nl-BE"/>
          </a:p>
        </p:txBody>
      </p:sp>
    </p:spTree>
    <p:extLst>
      <p:ext uri="{BB962C8B-B14F-4D97-AF65-F5344CB8AC3E}">
        <p14:creationId xmlns:p14="http://schemas.microsoft.com/office/powerpoint/2010/main" val="67970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13</a:t>
            </a:fld>
            <a:endParaRPr lang="nl-BE"/>
          </a:p>
        </p:txBody>
      </p:sp>
      <p:sp>
        <p:nvSpPr>
          <p:cNvPr id="5" name="Tijdelijke aanduiding voor notities 2"/>
          <p:cNvSpPr txBox="1">
            <a:spLocks/>
          </p:cNvSpPr>
          <p:nvPr/>
        </p:nvSpPr>
        <p:spPr>
          <a:xfrm>
            <a:off x="1124744" y="4343400"/>
            <a:ext cx="4608512"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355600" indent="-355600" algn="just">
              <a:spcAft>
                <a:spcPts val="600"/>
              </a:spcAft>
              <a:buFont typeface="+mj-lt"/>
              <a:buAutoNum type="arabicPeriod" startAt="3"/>
            </a:pPr>
            <a:r>
              <a:rPr lang="nl-BE" b="1" dirty="0" smtClean="0">
                <a:solidFill>
                  <a:srgbClr val="007114"/>
                </a:solidFill>
                <a:ea typeface="Verdana" pitchFamily="34" charset="0"/>
                <a:cs typeface="Verdana" pitchFamily="34" charset="0"/>
              </a:rPr>
              <a:t>Medicatie en vallen</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Wanneer is er een verhoogd valrisico?</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Psychofarmaca brengen een verhoogd valrisico met zich mee; we focussen op de benzodiazepines wegens de grote populatie die dit neemt. </a:t>
            </a:r>
            <a:endParaRPr lang="en-US" sz="1050" dirty="0" smtClean="0">
              <a:solidFill>
                <a:srgbClr val="007114"/>
              </a:solidFill>
              <a:ea typeface="Tahoma" pitchFamily="34" charset="0"/>
              <a:cs typeface="Tahoma" pitchFamily="34" charset="0"/>
            </a:endParaRPr>
          </a:p>
          <a:p>
            <a:endParaRPr lang="nl-BE" dirty="0"/>
          </a:p>
        </p:txBody>
      </p:sp>
    </p:spTree>
    <p:extLst>
      <p:ext uri="{BB962C8B-B14F-4D97-AF65-F5344CB8AC3E}">
        <p14:creationId xmlns:p14="http://schemas.microsoft.com/office/powerpoint/2010/main" val="300434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124744" y="4271392"/>
            <a:ext cx="4608512" cy="4549080"/>
          </a:xfrm>
        </p:spPr>
        <p:txBody>
          <a:bodyPr/>
          <a:lstStyle/>
          <a:p>
            <a:pPr lvl="0" algn="just">
              <a:spcAft>
                <a:spcPts val="600"/>
              </a:spcAft>
            </a:pPr>
            <a:r>
              <a:rPr lang="nl-BE" sz="1100" b="1" u="sng" dirty="0" smtClean="0">
                <a:solidFill>
                  <a:srgbClr val="4B4B4B"/>
                </a:solidFill>
              </a:rPr>
              <a:t>LET OP MEDICATIE!</a:t>
            </a:r>
            <a:endParaRPr lang="nl-BE" sz="1100" b="1" u="sng" dirty="0">
              <a:solidFill>
                <a:srgbClr val="4B4B4B"/>
              </a:solidFill>
            </a:endParaRPr>
          </a:p>
          <a:p>
            <a:pPr algn="just"/>
            <a:r>
              <a:rPr lang="nl-BE" sz="1050" dirty="0" smtClean="0">
                <a:solidFill>
                  <a:srgbClr val="4B4B4B"/>
                </a:solidFill>
                <a:ea typeface="Tahoma" panose="020B0604030504040204" pitchFamily="34" charset="0"/>
                <a:cs typeface="Tahoma" panose="020B0604030504040204" pitchFamily="34" charset="0"/>
              </a:rPr>
              <a:t>Geneesmiddelen </a:t>
            </a:r>
            <a:r>
              <a:rPr lang="nl-BE" sz="1050" dirty="0">
                <a:solidFill>
                  <a:srgbClr val="4B4B4B"/>
                </a:solidFill>
                <a:ea typeface="Tahoma" panose="020B0604030504040204" pitchFamily="34" charset="0"/>
                <a:cs typeface="Tahoma" panose="020B0604030504040204" pitchFamily="34" charset="0"/>
              </a:rPr>
              <a:t>behoren tot  één van </a:t>
            </a:r>
            <a:r>
              <a:rPr lang="nl-BE" sz="1050" dirty="0" smtClean="0">
                <a:solidFill>
                  <a:srgbClr val="4B4B4B"/>
                </a:solidFill>
                <a:ea typeface="Tahoma" panose="020B0604030504040204" pitchFamily="34" charset="0"/>
                <a:cs typeface="Tahoma" panose="020B0604030504040204" pitchFamily="34" charset="0"/>
              </a:rPr>
              <a:t>de risicofactoren </a:t>
            </a:r>
            <a:r>
              <a:rPr lang="nl-BE" sz="1050" dirty="0">
                <a:solidFill>
                  <a:srgbClr val="4B4B4B"/>
                </a:solidFill>
                <a:ea typeface="Tahoma" panose="020B0604030504040204" pitchFamily="34" charset="0"/>
                <a:cs typeface="Tahoma" panose="020B0604030504040204" pitchFamily="34" charset="0"/>
              </a:rPr>
              <a:t>die tot een val kunnen leiden. </a:t>
            </a:r>
            <a:endParaRPr lang="nl-BE" sz="1050" dirty="0" smtClean="0">
              <a:solidFill>
                <a:srgbClr val="4B4B4B"/>
              </a:solidFill>
              <a:ea typeface="Tahoma" panose="020B0604030504040204" pitchFamily="34" charset="0"/>
              <a:cs typeface="Tahoma" panose="020B0604030504040204" pitchFamily="34" charset="0"/>
            </a:endParaRPr>
          </a:p>
          <a:p>
            <a:pPr algn="just"/>
            <a:endParaRPr lang="nl-BE" sz="1050" dirty="0">
              <a:solidFill>
                <a:srgbClr val="4B4B4B"/>
              </a:solidFill>
              <a:ea typeface="Tahoma" panose="020B0604030504040204" pitchFamily="34" charset="0"/>
              <a:cs typeface="Tahoma" panose="020B0604030504040204" pitchFamily="34" charset="0"/>
            </a:endParaRPr>
          </a:p>
          <a:p>
            <a:pPr algn="just"/>
            <a:r>
              <a:rPr lang="nl-BE" sz="1050" dirty="0">
                <a:solidFill>
                  <a:srgbClr val="4B4B4B"/>
                </a:solidFill>
                <a:ea typeface="Tahoma" panose="020B0604030504040204" pitchFamily="34" charset="0"/>
                <a:cs typeface="Tahoma" panose="020B0604030504040204" pitchFamily="34" charset="0"/>
              </a:rPr>
              <a:t>Het</a:t>
            </a:r>
            <a:r>
              <a:rPr lang="nl-BE" sz="1050" b="1" dirty="0">
                <a:solidFill>
                  <a:srgbClr val="4B4B4B"/>
                </a:solidFill>
                <a:ea typeface="Tahoma" panose="020B0604030504040204" pitchFamily="34" charset="0"/>
                <a:cs typeface="Tahoma" panose="020B0604030504040204" pitchFamily="34" charset="0"/>
              </a:rPr>
              <a:t> valrisico verhoogt </a:t>
            </a:r>
            <a:r>
              <a:rPr lang="nl-BE" sz="1050" dirty="0">
                <a:solidFill>
                  <a:srgbClr val="4B4B4B"/>
                </a:solidFill>
                <a:ea typeface="Tahoma" panose="020B0604030504040204" pitchFamily="34" charset="0"/>
                <a:cs typeface="Tahoma" panose="020B0604030504040204" pitchFamily="34" charset="0"/>
              </a:rPr>
              <a:t>indien de patiënt</a:t>
            </a:r>
            <a:r>
              <a:rPr lang="nl-BE" sz="1050" b="1" dirty="0">
                <a:solidFill>
                  <a:srgbClr val="4B4B4B"/>
                </a:solidFill>
                <a:ea typeface="Tahoma" panose="020B0604030504040204" pitchFamily="34" charset="0"/>
                <a:cs typeface="Tahoma" panose="020B0604030504040204" pitchFamily="34" charset="0"/>
              </a:rPr>
              <a:t>:</a:t>
            </a:r>
            <a:endParaRPr lang="nl-BE" sz="1050" dirty="0">
              <a:solidFill>
                <a:srgbClr val="4B4B4B"/>
              </a:solidFill>
              <a:ea typeface="Tahoma" panose="020B0604030504040204" pitchFamily="34" charset="0"/>
              <a:cs typeface="Tahoma" panose="020B0604030504040204" pitchFamily="34" charset="0"/>
            </a:endParaRPr>
          </a:p>
          <a:p>
            <a:pPr marL="266700" lvl="1" indent="-177800" algn="just">
              <a:buFont typeface="Arial" pitchFamily="34" charset="0"/>
              <a:buChar char="•"/>
            </a:pPr>
            <a:r>
              <a:rPr lang="nl-BE" sz="1050" b="1" dirty="0">
                <a:solidFill>
                  <a:srgbClr val="4B4B4B"/>
                </a:solidFill>
                <a:ea typeface="Tahoma" panose="020B0604030504040204" pitchFamily="34" charset="0"/>
                <a:cs typeface="Tahoma" panose="020B0604030504040204" pitchFamily="34" charset="0"/>
              </a:rPr>
              <a:t>≥ 4</a:t>
            </a:r>
            <a:r>
              <a:rPr lang="nl-BE" sz="1050" dirty="0">
                <a:solidFill>
                  <a:srgbClr val="4B4B4B"/>
                </a:solidFill>
                <a:ea typeface="Tahoma" panose="020B0604030504040204" pitchFamily="34" charset="0"/>
                <a:cs typeface="Tahoma" panose="020B0604030504040204" pitchFamily="34" charset="0"/>
              </a:rPr>
              <a:t> verschillende geneesmiddelen inneemt</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Specifieke </a:t>
            </a:r>
            <a:r>
              <a:rPr lang="nl-BE" sz="1050" b="1" dirty="0">
                <a:solidFill>
                  <a:srgbClr val="4B4B4B"/>
                </a:solidFill>
                <a:ea typeface="Tahoma" panose="020B0604030504040204" pitchFamily="34" charset="0"/>
                <a:cs typeface="Tahoma" panose="020B0604030504040204" pitchFamily="34" charset="0"/>
              </a:rPr>
              <a:t>risicovolle medicatie </a:t>
            </a:r>
            <a:r>
              <a:rPr lang="nl-BE" sz="1050" dirty="0">
                <a:solidFill>
                  <a:srgbClr val="4B4B4B"/>
                </a:solidFill>
                <a:ea typeface="Tahoma" panose="020B0604030504040204" pitchFamily="34" charset="0"/>
                <a:cs typeface="Tahoma" panose="020B0604030504040204" pitchFamily="34" charset="0"/>
              </a:rPr>
              <a:t>gebruikt zoals</a:t>
            </a:r>
          </a:p>
          <a:p>
            <a:pPr marL="534988" lvl="1" indent="-261938" algn="just">
              <a:buFont typeface="Courier New" pitchFamily="49" charset="0"/>
              <a:buChar char="o"/>
            </a:pPr>
            <a:r>
              <a:rPr lang="nl-BE" sz="1050" dirty="0" smtClean="0">
                <a:solidFill>
                  <a:srgbClr val="4B4B4B"/>
                </a:solidFill>
              </a:rPr>
              <a:t>Sedativa</a:t>
            </a:r>
            <a:r>
              <a:rPr lang="nl-BE" sz="1050" dirty="0">
                <a:solidFill>
                  <a:srgbClr val="4B4B4B"/>
                </a:solidFill>
              </a:rPr>
              <a:t>, vnl</a:t>
            </a:r>
            <a:r>
              <a:rPr lang="nl-BE" sz="1050" dirty="0" smtClean="0">
                <a:solidFill>
                  <a:srgbClr val="4B4B4B"/>
                </a:solidFill>
              </a:rPr>
              <a:t>. benzodiazepines</a:t>
            </a:r>
            <a:endParaRPr lang="nl-BE" sz="1050" dirty="0">
              <a:solidFill>
                <a:srgbClr val="4B4B4B"/>
              </a:solidFill>
            </a:endParaRPr>
          </a:p>
          <a:p>
            <a:pPr marL="534988" lvl="1" indent="-261938" algn="just">
              <a:buFont typeface="Courier New" pitchFamily="49" charset="0"/>
              <a:buChar char="o"/>
            </a:pPr>
            <a:r>
              <a:rPr lang="nl-BE" sz="1050" dirty="0" smtClean="0">
                <a:solidFill>
                  <a:srgbClr val="4B4B4B"/>
                </a:solidFill>
              </a:rPr>
              <a:t>Antidepressiva, vnl</a:t>
            </a:r>
            <a:r>
              <a:rPr lang="nl-BE" sz="1050" dirty="0">
                <a:solidFill>
                  <a:srgbClr val="4B4B4B"/>
                </a:solidFill>
              </a:rPr>
              <a:t>. de tricyclische antidepressiva en de SSRI’s</a:t>
            </a:r>
          </a:p>
          <a:p>
            <a:pPr marL="534988" lvl="1" indent="-261938" algn="just">
              <a:buFont typeface="Courier New" pitchFamily="49" charset="0"/>
              <a:buChar char="o"/>
            </a:pPr>
            <a:r>
              <a:rPr lang="nl-BE" sz="1050" dirty="0" smtClean="0">
                <a:solidFill>
                  <a:srgbClr val="4B4B4B"/>
                </a:solidFill>
              </a:rPr>
              <a:t>Antipsychotica, vnl</a:t>
            </a:r>
            <a:r>
              <a:rPr lang="nl-BE" sz="1050" dirty="0">
                <a:solidFill>
                  <a:srgbClr val="4B4B4B"/>
                </a:solidFill>
              </a:rPr>
              <a:t>. de klassieke antipsychotica</a:t>
            </a:r>
          </a:p>
          <a:p>
            <a:pPr marL="534988" lvl="1" indent="-261938" algn="just">
              <a:buFont typeface="Courier New" pitchFamily="49" charset="0"/>
              <a:buChar char="o"/>
            </a:pPr>
            <a:r>
              <a:rPr lang="nl-BE" sz="1050" dirty="0" smtClean="0">
                <a:solidFill>
                  <a:srgbClr val="4B4B4B"/>
                </a:solidFill>
              </a:rPr>
              <a:t>Anti-epileptica</a:t>
            </a:r>
            <a:endParaRPr lang="nl-BE" sz="1050" dirty="0">
              <a:solidFill>
                <a:srgbClr val="4B4B4B"/>
              </a:solidFill>
            </a:endParaRPr>
          </a:p>
          <a:p>
            <a:pPr marL="534988" lvl="1" indent="-261938" algn="just">
              <a:buFont typeface="Courier New" pitchFamily="49" charset="0"/>
              <a:buChar char="o"/>
            </a:pPr>
            <a:r>
              <a:rPr lang="nl-BE" sz="1050" dirty="0">
                <a:solidFill>
                  <a:srgbClr val="4B4B4B"/>
                </a:solidFill>
              </a:rPr>
              <a:t>Antihypertensiva</a:t>
            </a:r>
          </a:p>
          <a:p>
            <a:pPr marL="534988" lvl="1" indent="-261938" algn="just">
              <a:buFont typeface="Courier New" pitchFamily="49" charset="0"/>
              <a:buChar char="o"/>
            </a:pPr>
            <a:r>
              <a:rPr lang="pt-BR" sz="1050" dirty="0">
                <a:solidFill>
                  <a:srgbClr val="4B4B4B"/>
                </a:solidFill>
              </a:rPr>
              <a:t>Diuretica</a:t>
            </a:r>
            <a:endParaRPr lang="nl-BE" sz="1050" dirty="0">
              <a:solidFill>
                <a:srgbClr val="4B4B4B"/>
              </a:solidFill>
            </a:endParaRPr>
          </a:p>
          <a:p>
            <a:pPr marL="534988" lvl="1" indent="-261938" algn="just">
              <a:buFont typeface="Courier New" pitchFamily="49" charset="0"/>
              <a:buChar char="o"/>
            </a:pPr>
            <a:r>
              <a:rPr lang="nl-BE" sz="1050" dirty="0">
                <a:solidFill>
                  <a:srgbClr val="4B4B4B"/>
                </a:solidFill>
              </a:rPr>
              <a:t>Digoxine</a:t>
            </a:r>
          </a:p>
          <a:p>
            <a:pPr marL="534988" lvl="1" indent="-261938" algn="just">
              <a:buFont typeface="Courier New" pitchFamily="49" charset="0"/>
              <a:buChar char="o"/>
            </a:pPr>
            <a:r>
              <a:rPr lang="pt-BR" sz="1050" dirty="0">
                <a:solidFill>
                  <a:srgbClr val="4B4B4B"/>
                </a:solidFill>
              </a:rPr>
              <a:t>Type IA </a:t>
            </a:r>
            <a:r>
              <a:rPr lang="pt-BR" sz="1050" dirty="0" smtClean="0">
                <a:solidFill>
                  <a:srgbClr val="4B4B4B"/>
                </a:solidFill>
              </a:rPr>
              <a:t>antiaritmica</a:t>
            </a:r>
            <a:endParaRPr lang="nl-BE" sz="1050" dirty="0">
              <a:solidFill>
                <a:srgbClr val="4B4B4B"/>
              </a:solidFill>
            </a:endParaRPr>
          </a:p>
          <a:p>
            <a:pPr marL="273050" lvl="1" algn="just"/>
            <a:r>
              <a:rPr lang="nl-BE" sz="900" dirty="0">
                <a:latin typeface="Tahoma" panose="020B0604030504040204" pitchFamily="34" charset="0"/>
                <a:ea typeface="Tahoma" panose="020B0604030504040204" pitchFamily="34" charset="0"/>
                <a:cs typeface="Tahoma" panose="020B0604030504040204" pitchFamily="34" charset="0"/>
              </a:rPr>
              <a:t/>
            </a:r>
            <a:br>
              <a:rPr lang="nl-BE" sz="900" dirty="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14</a:t>
            </a:fld>
            <a:endParaRPr lang="nl-BE"/>
          </a:p>
        </p:txBody>
      </p:sp>
    </p:spTree>
    <p:extLst>
      <p:ext uri="{BB962C8B-B14F-4D97-AF65-F5344CB8AC3E}">
        <p14:creationId xmlns:p14="http://schemas.microsoft.com/office/powerpoint/2010/main" val="300487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15</a:t>
            </a:fld>
            <a:endParaRPr lang="nl-BE"/>
          </a:p>
        </p:txBody>
      </p:sp>
      <p:sp>
        <p:nvSpPr>
          <p:cNvPr id="6" name="Tijdelijke aanduiding voor notities 2"/>
          <p:cNvSpPr txBox="1">
            <a:spLocks/>
          </p:cNvSpPr>
          <p:nvPr/>
        </p:nvSpPr>
        <p:spPr>
          <a:xfrm>
            <a:off x="1124744" y="4355976"/>
            <a:ext cx="4608512" cy="468052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lvl="0" algn="just">
              <a:spcAft>
                <a:spcPts val="600"/>
              </a:spcAft>
            </a:pPr>
            <a:r>
              <a:rPr lang="nl-BE" sz="1100" b="1" u="sng" dirty="0" smtClean="0">
                <a:solidFill>
                  <a:srgbClr val="4B4B4B"/>
                </a:solidFill>
              </a:rPr>
              <a:t>PSYCHOFARMACA EN VALLEN</a:t>
            </a:r>
            <a:endParaRPr lang="nl-BE" sz="1100" b="1" u="sng" dirty="0">
              <a:solidFill>
                <a:srgbClr val="4B4B4B"/>
              </a:solidFill>
            </a:endParaRPr>
          </a:p>
          <a:p>
            <a:pPr algn="just">
              <a:spcAft>
                <a:spcPts val="600"/>
              </a:spcAft>
            </a:pPr>
            <a:r>
              <a:rPr lang="nl-BE" sz="1050" dirty="0" smtClean="0">
                <a:solidFill>
                  <a:srgbClr val="4B4B4B"/>
                </a:solidFill>
                <a:ea typeface="Tahoma" panose="020B0604030504040204" pitchFamily="34" charset="0"/>
                <a:cs typeface="Tahoma" panose="020B0604030504040204" pitchFamily="34" charset="0"/>
              </a:rPr>
              <a:t>Bepaalde geneesmiddelen, in het bijzonder hypnotica, sedativa, anxiolytica en antidepressiva, zijn reeds lang in verband gebracht met een verhoogd valrisico. </a:t>
            </a:r>
          </a:p>
          <a:p>
            <a:pPr algn="just">
              <a:spcAft>
                <a:spcPts val="600"/>
              </a:spcAft>
            </a:pPr>
            <a:r>
              <a:rPr lang="nl-NL" sz="1050" dirty="0" smtClean="0">
                <a:solidFill>
                  <a:srgbClr val="4B4B4B"/>
                </a:solidFill>
                <a:ea typeface="Tahoma" panose="020B0604030504040204" pitchFamily="34" charset="0"/>
                <a:cs typeface="Tahoma" panose="020B0604030504040204" pitchFamily="34" charset="0"/>
              </a:rPr>
              <a:t>Het valrisico is ongeveer </a:t>
            </a:r>
            <a:r>
              <a:rPr lang="nl-NL" sz="1050" dirty="0">
                <a:solidFill>
                  <a:srgbClr val="4B4B4B"/>
                </a:solidFill>
                <a:ea typeface="Tahoma" panose="020B0604030504040204" pitchFamily="34" charset="0"/>
                <a:cs typeface="Tahoma" panose="020B0604030504040204" pitchFamily="34" charset="0"/>
              </a:rPr>
              <a:t>x 1,7 bij </a:t>
            </a:r>
            <a:r>
              <a:rPr lang="nl-NL" sz="1050" dirty="0" smtClean="0">
                <a:solidFill>
                  <a:srgbClr val="4B4B4B"/>
                </a:solidFill>
                <a:ea typeface="Tahoma" panose="020B0604030504040204" pitchFamily="34" charset="0"/>
                <a:cs typeface="Tahoma" panose="020B0604030504040204" pitchFamily="34" charset="0"/>
              </a:rPr>
              <a:t>de inname </a:t>
            </a:r>
            <a:r>
              <a:rPr lang="nl-NL" sz="1050" dirty="0">
                <a:solidFill>
                  <a:srgbClr val="4B4B4B"/>
                </a:solidFill>
                <a:ea typeface="Tahoma" panose="020B0604030504040204" pitchFamily="34" charset="0"/>
                <a:cs typeface="Tahoma" panose="020B0604030504040204" pitchFamily="34" charset="0"/>
              </a:rPr>
              <a:t>van één psychofarmaka (benzo of antidepressiva of antipsychotica</a:t>
            </a:r>
            <a:r>
              <a:rPr lang="nl-NL" sz="1050" dirty="0" smtClean="0">
                <a:solidFill>
                  <a:srgbClr val="4B4B4B"/>
                </a:solidFill>
                <a:ea typeface="Tahoma" panose="020B0604030504040204" pitchFamily="34" charset="0"/>
                <a:cs typeface="Tahoma" panose="020B0604030504040204" pitchFamily="34" charset="0"/>
              </a:rPr>
              <a:t>). </a:t>
            </a:r>
            <a:r>
              <a:rPr lang="nl-BE" sz="1050" dirty="0" smtClean="0">
                <a:solidFill>
                  <a:srgbClr val="4B4B4B"/>
                </a:solidFill>
                <a:ea typeface="Tahoma" panose="020B0604030504040204" pitchFamily="34" charset="0"/>
                <a:cs typeface="Tahoma" panose="020B0604030504040204" pitchFamily="34" charset="0"/>
              </a:rPr>
              <a:t>Dit verhoogd risico is vastgesteld in prospectieve en retrospectieve studies in meerdere landen, en zowel bij thuiswonende ouderen als ouderen in een woonzorgcentrum. </a:t>
            </a:r>
          </a:p>
          <a:p>
            <a:pPr algn="just"/>
            <a:r>
              <a:rPr lang="nl-BE" sz="1050" dirty="0" smtClean="0">
                <a:solidFill>
                  <a:srgbClr val="4B4B4B"/>
                </a:solidFill>
                <a:ea typeface="Tahoma" panose="020B0604030504040204" pitchFamily="34" charset="0"/>
                <a:cs typeface="Tahoma" panose="020B0604030504040204" pitchFamily="34" charset="0"/>
              </a:rPr>
              <a:t>Ouderen zijn gevoeliger voor de bijwerkingen van medicatie (sedatie, duizeligheid, orthostatische hypotensie,...). Hieruit komt dan ook het verhoogde valrisico voort. Dit komt o.a. door: </a:t>
            </a:r>
          </a:p>
          <a:p>
            <a:pPr marL="228600" indent="-228600" algn="just">
              <a:buFont typeface="+mj-lt"/>
              <a:buAutoNum type="arabicPeriod"/>
            </a:pPr>
            <a:r>
              <a:rPr lang="nl-BE" sz="1050" b="1" dirty="0" smtClean="0">
                <a:solidFill>
                  <a:srgbClr val="4B4B4B"/>
                </a:solidFill>
                <a:ea typeface="Tahoma" panose="020B0604030504040204" pitchFamily="34" charset="0"/>
                <a:cs typeface="Tahoma" panose="020B0604030504040204" pitchFamily="34" charset="0"/>
              </a:rPr>
              <a:t>Gewijzigde farmacokinetiek </a:t>
            </a:r>
            <a:r>
              <a:rPr lang="nl-BE" sz="1050" dirty="0" smtClean="0">
                <a:solidFill>
                  <a:srgbClr val="4B4B4B"/>
                </a:solidFill>
                <a:ea typeface="Tahoma" panose="020B0604030504040204" pitchFamily="34" charset="0"/>
                <a:cs typeface="Tahoma" panose="020B0604030504040204" pitchFamily="34" charset="0"/>
              </a:rPr>
              <a:t>zoals: </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Gedaalde nierfunctie</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Gedaalde absorptie</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Gedaald metabolisme</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Gewijzigde distributie (vet/vetvrij)</a:t>
            </a:r>
          </a:p>
          <a:p>
            <a:pPr marL="228600" indent="-228600" algn="just">
              <a:buFont typeface="+mj-lt"/>
              <a:buAutoNum type="arabicPeriod"/>
            </a:pPr>
            <a:r>
              <a:rPr lang="nl-BE" sz="1050" b="1" dirty="0" smtClean="0">
                <a:solidFill>
                  <a:srgbClr val="4B4B4B"/>
                </a:solidFill>
                <a:ea typeface="Tahoma" panose="020B0604030504040204" pitchFamily="34" charset="0"/>
                <a:cs typeface="Tahoma" panose="020B0604030504040204" pitchFamily="34" charset="0"/>
              </a:rPr>
              <a:t>Gewijzigde farmacodynamiek:</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Grotere gevoeligheid bij de eindorganen</a:t>
            </a:r>
          </a:p>
          <a:p>
            <a:pPr marL="228600" indent="-228600" algn="just">
              <a:buFont typeface="+mj-lt"/>
              <a:buAutoNum type="arabicPeriod"/>
            </a:pPr>
            <a:r>
              <a:rPr lang="nl-BE" sz="1050" b="1" dirty="0" smtClean="0">
                <a:solidFill>
                  <a:srgbClr val="4B4B4B"/>
                </a:solidFill>
                <a:ea typeface="Tahoma" panose="020B0604030504040204" pitchFamily="34" charset="0"/>
                <a:cs typeface="Tahoma" panose="020B0604030504040204" pitchFamily="34" charset="0"/>
              </a:rPr>
              <a:t>Therapieontrouw: </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Gevaar voor onder- of overdosering</a:t>
            </a:r>
          </a:p>
          <a:p>
            <a:pPr marL="228600" indent="-228600" algn="just">
              <a:buFont typeface="+mj-lt"/>
              <a:buAutoNum type="arabicPeriod"/>
            </a:pPr>
            <a:r>
              <a:rPr lang="nl-BE" sz="1050" b="1" dirty="0" smtClean="0">
                <a:solidFill>
                  <a:srgbClr val="4B4B4B"/>
                </a:solidFill>
                <a:ea typeface="Tahoma" panose="020B0604030504040204" pitchFamily="34" charset="0"/>
                <a:cs typeface="Tahoma" panose="020B0604030504040204" pitchFamily="34" charset="0"/>
              </a:rPr>
              <a:t>Vaardigheden: </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Vergetelheid</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Cognitie</a:t>
            </a:r>
          </a:p>
          <a:p>
            <a:pPr marL="628650" lvl="1" indent="-171450" algn="just">
              <a:buFont typeface="Arial" pitchFamily="34" charset="0"/>
              <a:buChar char="•"/>
            </a:pPr>
            <a:r>
              <a:rPr lang="nl-BE" sz="1050" dirty="0" smtClean="0">
                <a:solidFill>
                  <a:srgbClr val="4B4B4B"/>
                </a:solidFill>
                <a:ea typeface="Tahoma" panose="020B0604030504040204" pitchFamily="34" charset="0"/>
                <a:cs typeface="Tahoma" panose="020B0604030504040204" pitchFamily="34" charset="0"/>
              </a:rPr>
              <a:t>Doublures</a:t>
            </a:r>
          </a:p>
          <a:p>
            <a:pPr algn="just">
              <a:spcBef>
                <a:spcPts val="600"/>
              </a:spcBef>
            </a:pPr>
            <a:r>
              <a:rPr lang="nl-BE" sz="1050" dirty="0">
                <a:solidFill>
                  <a:srgbClr val="4B4B4B"/>
                </a:solidFill>
              </a:rPr>
              <a:t>Voor een gedetailleerde omschrijving van de bijwerkingen van psychofarmaca die van invloed zijn op het valrisico, zie tabel op pagina 1 in </a:t>
            </a:r>
            <a:r>
              <a:rPr lang="nl-BE" sz="1050" dirty="0"/>
              <a:t>‘</a:t>
            </a:r>
            <a:r>
              <a:rPr lang="nl-BE" sz="1050" u="sng" dirty="0">
                <a:hlinkClick r:id="rId3"/>
              </a:rPr>
              <a:t>achtergrondinformatie algoritmes</a:t>
            </a:r>
            <a:r>
              <a:rPr lang="nl-BE" sz="1050" dirty="0"/>
              <a:t>’.  </a:t>
            </a:r>
          </a:p>
          <a:p>
            <a:pPr lvl="1" algn="just"/>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731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16</a:t>
            </a:fld>
            <a:endParaRPr lang="nl-BE"/>
          </a:p>
        </p:txBody>
      </p:sp>
      <p:sp>
        <p:nvSpPr>
          <p:cNvPr id="6"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indent="0" algn="just">
              <a:spcAft>
                <a:spcPts val="600"/>
              </a:spcAft>
              <a:buNone/>
            </a:pPr>
            <a:r>
              <a:rPr lang="nl-NL" sz="1050" dirty="0" smtClean="0">
                <a:solidFill>
                  <a:srgbClr val="4B4B4B"/>
                </a:solidFill>
                <a:ea typeface="Tahoma" panose="020B0604030504040204" pitchFamily="34" charset="0"/>
                <a:cs typeface="Tahoma" panose="020B0604030504040204" pitchFamily="34" charset="0"/>
              </a:rPr>
              <a:t>Specifieke </a:t>
            </a:r>
            <a:r>
              <a:rPr lang="nl-NL" sz="1050" dirty="0">
                <a:solidFill>
                  <a:srgbClr val="4B4B4B"/>
                </a:solidFill>
                <a:ea typeface="Tahoma" panose="020B0604030504040204" pitchFamily="34" charset="0"/>
                <a:cs typeface="Tahoma" panose="020B0604030504040204" pitchFamily="34" charset="0"/>
              </a:rPr>
              <a:t>aandacht voor psychofarmaca is dus nodig, gezien het hoge gebruik ervan bij ouderen (zie grafiek):</a:t>
            </a:r>
            <a:endParaRPr lang="nl-BE" sz="1050" dirty="0">
              <a:solidFill>
                <a:srgbClr val="4B4B4B"/>
              </a:solidFill>
              <a:ea typeface="Tahoma" panose="020B0604030504040204" pitchFamily="34" charset="0"/>
              <a:cs typeface="Tahoma" panose="020B0604030504040204" pitchFamily="34" charset="0"/>
            </a:endParaRPr>
          </a:p>
          <a:p>
            <a:pPr marL="266700" lvl="1" indent="-177800" algn="just">
              <a:buFont typeface="Arial" pitchFamily="34" charset="0"/>
              <a:buChar char="•"/>
            </a:pPr>
            <a:r>
              <a:rPr lang="nl-NL" sz="1050" dirty="0" smtClean="0">
                <a:solidFill>
                  <a:srgbClr val="4B4B4B"/>
                </a:solidFill>
                <a:ea typeface="Tahoma" panose="020B0604030504040204" pitchFamily="34" charset="0"/>
                <a:cs typeface="Tahoma" panose="020B0604030504040204" pitchFamily="34" charset="0"/>
              </a:rPr>
              <a:t>35</a:t>
            </a:r>
            <a:r>
              <a:rPr lang="nl-NL" sz="1050" dirty="0">
                <a:solidFill>
                  <a:srgbClr val="4B4B4B"/>
                </a:solidFill>
                <a:ea typeface="Tahoma" panose="020B0604030504040204" pitchFamily="34" charset="0"/>
                <a:cs typeface="Tahoma" panose="020B0604030504040204" pitchFamily="34" charset="0"/>
              </a:rPr>
              <a:t>% van </a:t>
            </a:r>
            <a:r>
              <a:rPr lang="nl-NL" sz="1050" dirty="0" smtClean="0">
                <a:solidFill>
                  <a:srgbClr val="4B4B4B"/>
                </a:solidFill>
                <a:ea typeface="Tahoma" panose="020B0604030504040204" pitchFamily="34" charset="0"/>
                <a:cs typeface="Tahoma" panose="020B0604030504040204" pitchFamily="34" charset="0"/>
              </a:rPr>
              <a:t>de 75-plussers </a:t>
            </a:r>
            <a:r>
              <a:rPr lang="nl-NL" sz="1050" dirty="0">
                <a:solidFill>
                  <a:srgbClr val="4B4B4B"/>
                </a:solidFill>
                <a:ea typeface="Tahoma" panose="020B0604030504040204" pitchFamily="34" charset="0"/>
                <a:cs typeface="Tahoma" panose="020B0604030504040204" pitchFamily="34" charset="0"/>
              </a:rPr>
              <a:t>gebruikt een slaap- of kalmeringsmiddel: </a:t>
            </a:r>
            <a:endParaRPr lang="nl-NL" sz="1050" dirty="0" smtClean="0">
              <a:solidFill>
                <a:srgbClr val="4B4B4B"/>
              </a:solidFill>
              <a:ea typeface="Tahoma" panose="020B0604030504040204" pitchFamily="34" charset="0"/>
              <a:cs typeface="Tahoma" panose="020B0604030504040204" pitchFamily="34" charset="0"/>
            </a:endParaRPr>
          </a:p>
          <a:p>
            <a:pPr marL="534988" lvl="1" indent="-261938" algn="just">
              <a:buFont typeface="Courier New" pitchFamily="49" charset="0"/>
              <a:buChar char="o"/>
            </a:pPr>
            <a:r>
              <a:rPr lang="nl-NL" sz="1050" dirty="0">
                <a:solidFill>
                  <a:srgbClr val="4B4B4B"/>
                </a:solidFill>
              </a:rPr>
              <a:t>40%  vrouwen </a:t>
            </a:r>
          </a:p>
          <a:p>
            <a:pPr marL="534988" lvl="1" indent="-261938" algn="just">
              <a:buFont typeface="Courier New" pitchFamily="49" charset="0"/>
              <a:buChar char="o"/>
            </a:pPr>
            <a:r>
              <a:rPr lang="nl-NL" sz="1050" dirty="0">
                <a:solidFill>
                  <a:srgbClr val="4B4B4B"/>
                </a:solidFill>
              </a:rPr>
              <a:t>26% mannen </a:t>
            </a:r>
            <a:endParaRPr lang="nl-BE" sz="1050" dirty="0">
              <a:solidFill>
                <a:srgbClr val="4B4B4B"/>
              </a:solidFill>
            </a:endParaRPr>
          </a:p>
          <a:p>
            <a:pPr marL="266700" lvl="1" indent="-177800" algn="just">
              <a:buFont typeface="Arial" pitchFamily="34" charset="0"/>
              <a:buChar char="•"/>
            </a:pPr>
            <a:r>
              <a:rPr lang="nl-NL" sz="1050" dirty="0" smtClean="0">
                <a:solidFill>
                  <a:srgbClr val="4B4B4B"/>
                </a:solidFill>
                <a:ea typeface="Tahoma" panose="020B0604030504040204" pitchFamily="34" charset="0"/>
                <a:cs typeface="Tahoma" panose="020B0604030504040204" pitchFamily="34" charset="0"/>
              </a:rPr>
              <a:t>In </a:t>
            </a:r>
            <a:r>
              <a:rPr lang="nl-NL" sz="1050" dirty="0">
                <a:solidFill>
                  <a:srgbClr val="4B4B4B"/>
                </a:solidFill>
                <a:ea typeface="Tahoma" panose="020B0604030504040204" pitchFamily="34" charset="0"/>
                <a:cs typeface="Tahoma" panose="020B0604030504040204" pitchFamily="34" charset="0"/>
              </a:rPr>
              <a:t>WZC neemt 79% van de bewoners </a:t>
            </a:r>
            <a:r>
              <a:rPr lang="nl-NL" sz="1050" dirty="0" smtClean="0">
                <a:solidFill>
                  <a:srgbClr val="4B4B4B"/>
                </a:solidFill>
                <a:ea typeface="Tahoma" panose="020B0604030504040204" pitchFamily="34" charset="0"/>
                <a:cs typeface="Tahoma" panose="020B0604030504040204" pitchFamily="34" charset="0"/>
              </a:rPr>
              <a:t>psychofarmaca: </a:t>
            </a:r>
            <a:endParaRPr lang="nl-NL" sz="1050" dirty="0">
              <a:solidFill>
                <a:srgbClr val="4B4B4B"/>
              </a:solidFill>
              <a:ea typeface="Tahoma" panose="020B0604030504040204" pitchFamily="34" charset="0"/>
              <a:cs typeface="Tahoma" panose="020B0604030504040204" pitchFamily="34" charset="0"/>
            </a:endParaRPr>
          </a:p>
          <a:p>
            <a:pPr marL="534988" lvl="1" indent="-261938" algn="just">
              <a:buFont typeface="Courier New" pitchFamily="49" charset="0"/>
              <a:buChar char="o"/>
            </a:pPr>
            <a:r>
              <a:rPr lang="nl-NL" sz="1050" dirty="0">
                <a:solidFill>
                  <a:srgbClr val="4B4B4B"/>
                </a:solidFill>
              </a:rPr>
              <a:t>54% een benzodiazepine</a:t>
            </a:r>
          </a:p>
          <a:p>
            <a:pPr marL="534988" lvl="1" indent="-261938" algn="just">
              <a:buFont typeface="Courier New" pitchFamily="49" charset="0"/>
              <a:buChar char="o"/>
            </a:pPr>
            <a:r>
              <a:rPr lang="nl-NL" sz="1050" dirty="0">
                <a:solidFill>
                  <a:srgbClr val="4B4B4B"/>
                </a:solidFill>
              </a:rPr>
              <a:t>40% een antidepressivum</a:t>
            </a:r>
          </a:p>
          <a:p>
            <a:pPr marL="534988" lvl="1" indent="-261938" algn="just">
              <a:buFont typeface="Courier New" pitchFamily="49" charset="0"/>
              <a:buChar char="o"/>
            </a:pPr>
            <a:r>
              <a:rPr lang="nl-NL" sz="1050" dirty="0">
                <a:solidFill>
                  <a:srgbClr val="4B4B4B"/>
                </a:solidFill>
              </a:rPr>
              <a:t>33% een antipsychoticum </a:t>
            </a:r>
            <a:r>
              <a:rPr lang="nl-BE" sz="1050" dirty="0">
                <a:solidFill>
                  <a:srgbClr val="4B4B4B"/>
                </a:solidFill>
              </a:rPr>
              <a:t> </a:t>
            </a: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smtClean="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ea typeface="Tahoma" panose="020B0604030504040204" pitchFamily="34" charset="0"/>
                <a:cs typeface="Tahoma" panose="020B0604030504040204" pitchFamily="34" charset="0"/>
              </a:rPr>
              <a:t> </a:t>
            </a:r>
            <a:endParaRPr lang="nl-BE" sz="900" dirty="0" smtClean="0">
              <a:latin typeface="Tahoma" panose="020B0604030504040204" pitchFamily="34" charset="0"/>
              <a:ea typeface="Tahoma" panose="020B0604030504040204" pitchFamily="34" charset="0"/>
              <a:cs typeface="Tahoma" panose="020B0604030504040204" pitchFamily="34" charset="0"/>
            </a:endParaRPr>
          </a:p>
          <a:p>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12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17</a:t>
            </a:fld>
            <a:endParaRPr lang="nl-BE"/>
          </a:p>
        </p:txBody>
      </p:sp>
      <p:sp>
        <p:nvSpPr>
          <p:cNvPr id="5" name="Tijdelijke aanduiding voor notities 2"/>
          <p:cNvSpPr txBox="1">
            <a:spLocks/>
          </p:cNvSpPr>
          <p:nvPr/>
        </p:nvSpPr>
        <p:spPr>
          <a:xfrm>
            <a:off x="1124744" y="4343400"/>
            <a:ext cx="4608512"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355600" indent="-355600" algn="just">
              <a:spcAft>
                <a:spcPts val="600"/>
              </a:spcAft>
              <a:buFont typeface="+mj-lt"/>
              <a:buAutoNum type="arabicPeriod" startAt="4"/>
            </a:pPr>
            <a:r>
              <a:rPr lang="nl-BE" b="1" dirty="0" smtClean="0">
                <a:solidFill>
                  <a:srgbClr val="007114"/>
                </a:solidFill>
                <a:ea typeface="Verdana" pitchFamily="34" charset="0"/>
                <a:cs typeface="Verdana" pitchFamily="34" charset="0"/>
              </a:rPr>
              <a:t>Afbouw van benzodiazepines </a:t>
            </a:r>
          </a:p>
          <a:p>
            <a:pPr algn="just"/>
            <a:r>
              <a:rPr lang="nl-NL" sz="1050" dirty="0" smtClean="0">
                <a:solidFill>
                  <a:srgbClr val="4B4B4B"/>
                </a:solidFill>
              </a:rPr>
              <a:t>Nochtans </a:t>
            </a:r>
            <a:r>
              <a:rPr lang="nl-NL" sz="1050" dirty="0">
                <a:solidFill>
                  <a:srgbClr val="4B4B4B"/>
                </a:solidFill>
              </a:rPr>
              <a:t>zijn de indicaties om psychofarmaca te gebruiken eerder </a:t>
            </a:r>
            <a:r>
              <a:rPr lang="nl-NL" sz="1050" dirty="0" smtClean="0">
                <a:solidFill>
                  <a:srgbClr val="4B4B4B"/>
                </a:solidFill>
              </a:rPr>
              <a:t>beperkt en </a:t>
            </a:r>
            <a:r>
              <a:rPr lang="nl-NL" sz="1050" dirty="0">
                <a:solidFill>
                  <a:srgbClr val="4B4B4B"/>
                </a:solidFill>
              </a:rPr>
              <a:t>bestaan er in vele situaties niet-farmacologische alternatieven. Daarenboven is het afbouwen of stoppen van psychofarmaca bij ouderen onder toezicht van een arts mogelijk, zelfs na langdurig gebruik</a:t>
            </a:r>
            <a:r>
              <a:rPr lang="nl-NL" sz="1050" dirty="0" smtClean="0">
                <a:solidFill>
                  <a:srgbClr val="4B4B4B"/>
                </a:solidFill>
              </a:rPr>
              <a:t>.</a:t>
            </a:r>
          </a:p>
          <a:p>
            <a:pPr algn="just"/>
            <a:endParaRPr lang="nl-NL" sz="1050" dirty="0">
              <a:solidFill>
                <a:srgbClr val="4B4B4B"/>
              </a:solidFill>
            </a:endParaRPr>
          </a:p>
          <a:p>
            <a:pPr algn="just"/>
            <a:r>
              <a:rPr lang="nl-BE" sz="1050" dirty="0">
                <a:solidFill>
                  <a:srgbClr val="4B4B4B"/>
                </a:solidFill>
              </a:rPr>
              <a:t>De focus van de </a:t>
            </a:r>
            <a:r>
              <a:rPr lang="nl-BE" sz="1050" dirty="0" smtClean="0">
                <a:solidFill>
                  <a:srgbClr val="4B4B4B"/>
                </a:solidFill>
              </a:rPr>
              <a:t>Week </a:t>
            </a:r>
            <a:r>
              <a:rPr lang="nl-BE" sz="1050" dirty="0">
                <a:solidFill>
                  <a:srgbClr val="4B4B4B"/>
                </a:solidFill>
              </a:rPr>
              <a:t>van de </a:t>
            </a:r>
            <a:r>
              <a:rPr lang="nl-BE" sz="1050" dirty="0" smtClean="0">
                <a:solidFill>
                  <a:srgbClr val="4B4B4B"/>
                </a:solidFill>
              </a:rPr>
              <a:t>Valpreventie </a:t>
            </a:r>
            <a:r>
              <a:rPr lang="nl-BE" sz="1050" dirty="0">
                <a:solidFill>
                  <a:srgbClr val="4B4B4B"/>
                </a:solidFill>
              </a:rPr>
              <a:t>2015 ligt naar het grote publiek op een bewustmaking rond het (vaak chronisch) gebruik van benzodiazepines. Hierbij wordt uiteraard het verhoogde valrisico door het gebruik van slaapmedicatie aangetoond. Men probeert hun er ook van te overtuigen om deze medicatie af te bouwen en rijkt hen alternatieven aan. Afbouwen van benzodiazepines gebeurt uiteraard steeds in samenwerking met </a:t>
            </a:r>
            <a:r>
              <a:rPr lang="nl-BE" sz="1050" dirty="0" smtClean="0">
                <a:solidFill>
                  <a:srgbClr val="4B4B4B"/>
                </a:solidFill>
              </a:rPr>
              <a:t>de huisarts </a:t>
            </a:r>
            <a:r>
              <a:rPr lang="nl-BE" sz="1050" dirty="0">
                <a:solidFill>
                  <a:srgbClr val="4B4B4B"/>
                </a:solidFill>
              </a:rPr>
              <a:t>en </a:t>
            </a:r>
            <a:r>
              <a:rPr lang="nl-BE" sz="1050" dirty="0" smtClean="0">
                <a:solidFill>
                  <a:srgbClr val="4B4B4B"/>
                </a:solidFill>
              </a:rPr>
              <a:t>de apotheker</a:t>
            </a:r>
            <a:r>
              <a:rPr lang="nl-BE" sz="1050" dirty="0">
                <a:solidFill>
                  <a:srgbClr val="4B4B4B"/>
                </a:solidFill>
              </a:rPr>
              <a:t>.</a:t>
            </a:r>
          </a:p>
          <a:p>
            <a:pPr algn="just"/>
            <a:endParaRPr lang="nl-BE" sz="1050" dirty="0">
              <a:solidFill>
                <a:srgbClr val="007114"/>
              </a:solidFill>
              <a:ea typeface="Tahoma" panose="020B0604030504040204" pitchFamily="34" charset="0"/>
              <a:cs typeface="Tahoma" panose="020B0604030504040204" pitchFamily="34" charset="0"/>
            </a:endParaRPr>
          </a:p>
          <a:p>
            <a:pPr algn="just"/>
            <a:r>
              <a:rPr lang="nl-BE" sz="1050" dirty="0">
                <a:solidFill>
                  <a:srgbClr val="4B4B4B"/>
                </a:solidFill>
              </a:rPr>
              <a:t>In dit </a:t>
            </a:r>
            <a:r>
              <a:rPr lang="nl-BE" sz="1050" dirty="0" smtClean="0">
                <a:solidFill>
                  <a:srgbClr val="4B4B4B"/>
                </a:solidFill>
              </a:rPr>
              <a:t>4</a:t>
            </a:r>
            <a:r>
              <a:rPr lang="nl-BE" sz="1050" baseline="30000" dirty="0" smtClean="0">
                <a:solidFill>
                  <a:srgbClr val="4B4B4B"/>
                </a:solidFill>
              </a:rPr>
              <a:t>de</a:t>
            </a:r>
            <a:r>
              <a:rPr lang="nl-BE" sz="1050" dirty="0" smtClean="0">
                <a:solidFill>
                  <a:srgbClr val="4B4B4B"/>
                </a:solidFill>
              </a:rPr>
              <a:t> deel van de presentatie komt de afbouw </a:t>
            </a:r>
            <a:r>
              <a:rPr lang="nl-BE" sz="1050" dirty="0">
                <a:solidFill>
                  <a:srgbClr val="4B4B4B"/>
                </a:solidFill>
              </a:rPr>
              <a:t>van </a:t>
            </a:r>
            <a:r>
              <a:rPr lang="nl-BE" sz="1050" dirty="0" smtClean="0">
                <a:solidFill>
                  <a:srgbClr val="4B4B4B"/>
                </a:solidFill>
              </a:rPr>
              <a:t>benzodiazepines aan bod: </a:t>
            </a:r>
            <a:endParaRPr lang="nl-BE" sz="1050" dirty="0">
              <a:solidFill>
                <a:srgbClr val="4B4B4B"/>
              </a:solidFill>
            </a:endParaRP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Waarmee rekening houden bij </a:t>
            </a:r>
            <a:r>
              <a:rPr lang="nl-BE" sz="1050" dirty="0" smtClean="0">
                <a:solidFill>
                  <a:srgbClr val="4B4B4B"/>
                </a:solidFill>
                <a:ea typeface="Tahoma" panose="020B0604030504040204" pitchFamily="34" charset="0"/>
                <a:cs typeface="Tahoma" panose="020B0604030504040204" pitchFamily="34" charset="0"/>
              </a:rPr>
              <a:t>opstart </a:t>
            </a:r>
            <a:r>
              <a:rPr lang="nl-BE" sz="1050" dirty="0">
                <a:solidFill>
                  <a:srgbClr val="4B4B4B"/>
                </a:solidFill>
                <a:ea typeface="Tahoma" panose="020B0604030504040204" pitchFamily="34" charset="0"/>
                <a:cs typeface="Tahoma" panose="020B0604030504040204" pitchFamily="34" charset="0"/>
              </a:rPr>
              <a:t>benzodiazepine?</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Tips voor een goede slaap (slaaphygiëne)</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Hoe een benzodiazepine afbouwen?</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Richtlijnen voor artsen en apothekers</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Beschikbaar </a:t>
            </a:r>
            <a:r>
              <a:rPr lang="nl-BE" sz="1050" dirty="0" smtClean="0">
                <a:solidFill>
                  <a:srgbClr val="4B4B4B"/>
                </a:solidFill>
                <a:ea typeface="Tahoma" panose="020B0604030504040204" pitchFamily="34" charset="0"/>
                <a:cs typeface="Tahoma" panose="020B0604030504040204" pitchFamily="34" charset="0"/>
              </a:rPr>
              <a:t>materiaal: </a:t>
            </a:r>
            <a:r>
              <a:rPr lang="nl-BE" sz="1050" dirty="0">
                <a:solidFill>
                  <a:srgbClr val="4B4B4B"/>
                </a:solidFill>
                <a:ea typeface="Tahoma" panose="020B0604030504040204" pitchFamily="34" charset="0"/>
                <a:cs typeface="Tahoma" panose="020B0604030504040204" pitchFamily="34" charset="0"/>
              </a:rPr>
              <a:t>hoe kan ik mijn patiënt motiveren?</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Sensibilisatiefilmpje</a:t>
            </a:r>
          </a:p>
          <a:p>
            <a:pPr marL="266700" lvl="1" indent="-177800" algn="just">
              <a:buFont typeface="Arial" pitchFamily="34" charset="0"/>
              <a:buChar char="•"/>
            </a:pPr>
            <a:r>
              <a:rPr lang="nl-BE" sz="1050" dirty="0">
                <a:solidFill>
                  <a:srgbClr val="4B4B4B"/>
                </a:solidFill>
                <a:ea typeface="Tahoma" panose="020B0604030504040204" pitchFamily="34" charset="0"/>
                <a:cs typeface="Tahoma" panose="020B0604030504040204" pitchFamily="34" charset="0"/>
              </a:rPr>
              <a:t>Reacties op het </a:t>
            </a:r>
            <a:r>
              <a:rPr lang="nl-BE" sz="1050" dirty="0" smtClean="0">
                <a:solidFill>
                  <a:srgbClr val="4B4B4B"/>
                </a:solidFill>
                <a:ea typeface="Tahoma" panose="020B0604030504040204" pitchFamily="34" charset="0"/>
                <a:cs typeface="Tahoma" panose="020B0604030504040204" pitchFamily="34" charset="0"/>
              </a:rPr>
              <a:t>filmpje</a:t>
            </a:r>
            <a:endParaRPr lang="nl-BE" sz="1050" dirty="0">
              <a:solidFill>
                <a:srgbClr val="4B4B4B"/>
              </a:solidFill>
              <a:ea typeface="Tahoma" panose="020B0604030504040204" pitchFamily="34" charset="0"/>
              <a:cs typeface="Tahoma" panose="020B0604030504040204" pitchFamily="34" charset="0"/>
            </a:endParaRPr>
          </a:p>
          <a:p>
            <a:pPr algn="just"/>
            <a:endParaRPr lang="nl-NL" sz="1050" dirty="0" smtClean="0">
              <a:solidFill>
                <a:srgbClr val="4B4B4B"/>
              </a:solidFill>
            </a:endParaRPr>
          </a:p>
          <a:p>
            <a:pPr algn="just"/>
            <a:endParaRPr lang="nl-NL" sz="1050" dirty="0">
              <a:solidFill>
                <a:srgbClr val="4B4B4B"/>
              </a:solidFill>
            </a:endParaRPr>
          </a:p>
          <a:p>
            <a:pPr algn="just"/>
            <a:endParaRPr lang="nl-NL" sz="1050" dirty="0">
              <a:solidFill>
                <a:srgbClr val="4B4B4B"/>
              </a:solidFill>
            </a:endParaRPr>
          </a:p>
          <a:p>
            <a:pPr algn="just"/>
            <a:endParaRPr lang="nl-BE" dirty="0">
              <a:solidFill>
                <a:srgbClr val="4B4B4B"/>
              </a:solidFill>
            </a:endParaRPr>
          </a:p>
        </p:txBody>
      </p:sp>
    </p:spTree>
    <p:extLst>
      <p:ext uri="{BB962C8B-B14F-4D97-AF65-F5344CB8AC3E}">
        <p14:creationId xmlns:p14="http://schemas.microsoft.com/office/powerpoint/2010/main" val="375396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18</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smtClean="0">
                <a:solidFill>
                  <a:srgbClr val="4B4B4B"/>
                </a:solidFill>
              </a:rPr>
              <a:t>OPSTART BENZODIAZEPINE</a:t>
            </a:r>
            <a:endParaRPr lang="nl-BE" sz="1100" b="1" u="sng" dirty="0">
              <a:solidFill>
                <a:srgbClr val="4B4B4B"/>
              </a:solidFill>
            </a:endParaRPr>
          </a:p>
          <a:p>
            <a:pPr marL="0" lvl="1" indent="0" algn="just">
              <a:spcAft>
                <a:spcPts val="600"/>
              </a:spcAft>
              <a:buNone/>
            </a:pPr>
            <a:r>
              <a:rPr lang="nl-BE" sz="1050" b="1" dirty="0">
                <a:solidFill>
                  <a:srgbClr val="4B4B4B"/>
                </a:solidFill>
                <a:ea typeface="Tahoma" panose="020B0604030504040204" pitchFamily="34" charset="0"/>
                <a:cs typeface="Tahoma" panose="020B0604030504040204" pitchFamily="34" charset="0"/>
              </a:rPr>
              <a:t>Bij opstart benzodiazepine rekening houden met</a:t>
            </a:r>
            <a:r>
              <a:rPr lang="nl-BE" sz="1050" dirty="0">
                <a:solidFill>
                  <a:srgbClr val="4B4B4B"/>
                </a:solidFill>
                <a:ea typeface="Tahoma" panose="020B0604030504040204" pitchFamily="34" charset="0"/>
                <a:cs typeface="Tahoma" panose="020B0604030504040204" pitchFamily="34" charset="0"/>
              </a:rPr>
              <a:t>: ... (zie informatie op de slide). </a:t>
            </a:r>
          </a:p>
          <a:p>
            <a:pPr marL="0" lvl="1" indent="0" algn="just">
              <a:spcAft>
                <a:spcPts val="600"/>
              </a:spcAft>
              <a:buNone/>
            </a:pPr>
            <a:r>
              <a:rPr lang="nl-BE" sz="1050" b="1" dirty="0" smtClean="0">
                <a:solidFill>
                  <a:srgbClr val="4B4B4B"/>
                </a:solidFill>
                <a:ea typeface="Tahoma" panose="020B0604030504040204" pitchFamily="34" charset="0"/>
                <a:cs typeface="Tahoma" panose="020B0604030504040204" pitchFamily="34" charset="0"/>
              </a:rPr>
              <a:t>Tip</a:t>
            </a:r>
            <a:r>
              <a:rPr lang="nl-BE" sz="1050" dirty="0" smtClean="0">
                <a:solidFill>
                  <a:srgbClr val="4B4B4B"/>
                </a:solidFill>
                <a:ea typeface="Tahoma" panose="020B0604030504040204" pitchFamily="34" charset="0"/>
                <a:cs typeface="Tahoma" panose="020B0604030504040204" pitchFamily="34" charset="0"/>
              </a:rPr>
              <a:t>: voor een zeer goede steekkaart van Farmaka met Start/Stop criteria: zie </a:t>
            </a:r>
            <a:r>
              <a:rPr lang="nl-BE" sz="1050" dirty="0" smtClean="0">
                <a:solidFill>
                  <a:srgbClr val="4B4B4B"/>
                </a:solidFill>
                <a:ea typeface="Tahoma" panose="020B0604030504040204" pitchFamily="34" charset="0"/>
                <a:cs typeface="Tahoma" panose="020B0604030504040204" pitchFamily="34" charset="0"/>
                <a:hlinkClick r:id="rId3"/>
              </a:rPr>
              <a:t>www.farmaka.be</a:t>
            </a:r>
            <a:r>
              <a:rPr lang="nl-BE" sz="1050" dirty="0" smtClean="0">
                <a:solidFill>
                  <a:srgbClr val="4B4B4B"/>
                </a:solidFill>
                <a:ea typeface="Tahoma" panose="020B0604030504040204" pitchFamily="34" charset="0"/>
                <a:cs typeface="Tahoma" panose="020B0604030504040204" pitchFamily="34" charset="0"/>
              </a:rPr>
              <a:t> </a:t>
            </a: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smtClean="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ea typeface="Tahoma" panose="020B0604030504040204" pitchFamily="34" charset="0"/>
                <a:cs typeface="Tahoma" panose="020B0604030504040204" pitchFamily="34" charset="0"/>
              </a:rPr>
              <a:t> </a:t>
            </a:r>
            <a:endParaRPr lang="nl-BE" sz="900" dirty="0" smtClean="0">
              <a:latin typeface="Tahoma" panose="020B0604030504040204" pitchFamily="34" charset="0"/>
              <a:ea typeface="Tahoma" panose="020B0604030504040204" pitchFamily="34" charset="0"/>
              <a:cs typeface="Tahoma" panose="020B0604030504040204" pitchFamily="34" charset="0"/>
            </a:endParaRPr>
          </a:p>
          <a:p>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5506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 name="Slide Number Placeholder 8"/>
          <p:cNvSpPr>
            <a:spLocks noGrp="1"/>
          </p:cNvSpPr>
          <p:nvPr>
            <p:ph type="sldNum" sz="quarter" idx="11"/>
          </p:nvPr>
        </p:nvSpPr>
        <p:spPr/>
        <p:txBody>
          <a:bodyPr/>
          <a:lstStyle/>
          <a:p>
            <a:pPr>
              <a:defRPr/>
            </a:pPr>
            <a:fld id="{44600100-669E-4B6D-AE82-2C36B68AAF1A}" type="slidenum">
              <a:rPr lang="en-US" smtClean="0"/>
              <a:pPr>
                <a:defRPr/>
              </a:pPr>
              <a:t>19</a:t>
            </a:fld>
            <a:endParaRPr lang="en-US" dirty="0"/>
          </a:p>
        </p:txBody>
      </p:sp>
      <p:sp>
        <p:nvSpPr>
          <p:cNvPr id="7" name="Tijdelijke aanduiding voor notities 2"/>
          <p:cNvSpPr txBox="1">
            <a:spLocks/>
          </p:cNvSpPr>
          <p:nvPr/>
        </p:nvSpPr>
        <p:spPr>
          <a:xfrm>
            <a:off x="1124744" y="4211960"/>
            <a:ext cx="4608512" cy="489654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smtClean="0">
                <a:solidFill>
                  <a:srgbClr val="4B4B4B"/>
                </a:solidFill>
              </a:rPr>
              <a:t>TIPS VOOR EEN GOEDE SLAAP</a:t>
            </a:r>
            <a:endParaRPr lang="nl-BE" sz="1100" b="1" u="sng" dirty="0">
              <a:solidFill>
                <a:srgbClr val="4B4B4B"/>
              </a:solidFill>
            </a:endParaRPr>
          </a:p>
          <a:p>
            <a:pPr marL="0" lvl="1" algn="just"/>
            <a:r>
              <a:rPr lang="nl-BE" sz="1050" dirty="0" smtClean="0">
                <a:solidFill>
                  <a:srgbClr val="4B4B4B"/>
                </a:solidFill>
                <a:ea typeface="Tahoma" panose="020B0604030504040204" pitchFamily="34" charset="0"/>
                <a:cs typeface="Tahoma" panose="020B0604030504040204" pitchFamily="34" charset="0"/>
              </a:rPr>
              <a:t>Bij </a:t>
            </a:r>
            <a:r>
              <a:rPr lang="nl-BE" sz="1050" dirty="0">
                <a:solidFill>
                  <a:srgbClr val="4B4B4B"/>
                </a:solidFill>
                <a:ea typeface="Tahoma" panose="020B0604030504040204" pitchFamily="34" charset="0"/>
                <a:cs typeface="Tahoma" panose="020B0604030504040204" pitchFamily="34" charset="0"/>
              </a:rPr>
              <a:t>het aankaarten van slaapproblemen door de patiënt bespreekt men best eerst de </a:t>
            </a:r>
            <a:r>
              <a:rPr lang="nl-BE" sz="1050" b="1" dirty="0">
                <a:solidFill>
                  <a:srgbClr val="4B4B4B"/>
                </a:solidFill>
                <a:ea typeface="Tahoma" panose="020B0604030504040204" pitchFamily="34" charset="0"/>
                <a:cs typeface="Tahoma" panose="020B0604030504040204" pitchFamily="34" charset="0"/>
              </a:rPr>
              <a:t>niet-medicamenteuze </a:t>
            </a:r>
            <a:r>
              <a:rPr lang="nl-BE" sz="1050" b="1" dirty="0" smtClean="0">
                <a:solidFill>
                  <a:srgbClr val="4B4B4B"/>
                </a:solidFill>
                <a:ea typeface="Tahoma" panose="020B0604030504040204" pitchFamily="34" charset="0"/>
                <a:cs typeface="Tahoma" panose="020B0604030504040204" pitchFamily="34" charset="0"/>
              </a:rPr>
              <a:t>maatregelen</a:t>
            </a:r>
            <a:r>
              <a:rPr lang="nl-BE" sz="1050" dirty="0" smtClean="0">
                <a:solidFill>
                  <a:srgbClr val="4B4B4B"/>
                </a:solidFill>
                <a:ea typeface="Tahoma" panose="020B0604030504040204" pitchFamily="34" charset="0"/>
                <a:cs typeface="Tahoma" panose="020B0604030504040204" pitchFamily="34" charset="0"/>
              </a:rPr>
              <a:t>: </a:t>
            </a:r>
            <a:endParaRPr lang="nl-BE" sz="1050" dirty="0">
              <a:solidFill>
                <a:srgbClr val="4B4B4B"/>
              </a:solidFill>
              <a:ea typeface="Tahoma" panose="020B0604030504040204" pitchFamily="34" charset="0"/>
              <a:cs typeface="Tahoma" panose="020B0604030504040204" pitchFamily="34" charset="0"/>
            </a:endParaRPr>
          </a:p>
          <a:p>
            <a:pPr marL="266700" lvl="1" indent="-177800" algn="just">
              <a:buFont typeface="Arial" panose="020B0604020202020204" pitchFamily="34" charset="0"/>
              <a:buChar char="•"/>
            </a:pPr>
            <a:r>
              <a:rPr lang="nl-BE" sz="1050" dirty="0">
                <a:solidFill>
                  <a:srgbClr val="4B4B4B"/>
                </a:solidFill>
                <a:ea typeface="Tahoma" panose="020B0604030504040204" pitchFamily="34" charset="0"/>
                <a:cs typeface="Tahoma" panose="020B0604030504040204" pitchFamily="34" charset="0"/>
              </a:rPr>
              <a:t>S</a:t>
            </a:r>
            <a:r>
              <a:rPr lang="nl-BE" sz="1050" dirty="0" smtClean="0">
                <a:solidFill>
                  <a:srgbClr val="4B4B4B"/>
                </a:solidFill>
                <a:ea typeface="Tahoma" panose="020B0604030504040204" pitchFamily="34" charset="0"/>
                <a:cs typeface="Tahoma" panose="020B0604030504040204" pitchFamily="34" charset="0"/>
              </a:rPr>
              <a:t>laaphygiëne </a:t>
            </a:r>
          </a:p>
          <a:p>
            <a:pPr marL="266700" lvl="1" indent="-177800" algn="just">
              <a:buFont typeface="Arial" panose="020B0604020202020204" pitchFamily="34" charset="0"/>
              <a:buChar char="•"/>
            </a:pPr>
            <a:r>
              <a:rPr lang="nl-BE" sz="1050" dirty="0" smtClean="0">
                <a:solidFill>
                  <a:srgbClr val="4B4B4B"/>
                </a:solidFill>
                <a:ea typeface="Tahoma" panose="020B0604030504040204" pitchFamily="34" charset="0"/>
                <a:cs typeface="Tahoma" panose="020B0604030504040204" pitchFamily="34" charset="0"/>
              </a:rPr>
              <a:t>Relaxatietherapie</a:t>
            </a:r>
            <a:endParaRPr lang="nl-BE" sz="1050" dirty="0">
              <a:solidFill>
                <a:srgbClr val="4B4B4B"/>
              </a:solidFill>
              <a:ea typeface="Tahoma" panose="020B0604030504040204" pitchFamily="34" charset="0"/>
              <a:cs typeface="Tahoma" panose="020B0604030504040204" pitchFamily="34" charset="0"/>
            </a:endParaRPr>
          </a:p>
          <a:p>
            <a:pPr marL="266700" lvl="1" indent="-177800" algn="just">
              <a:buFont typeface="Arial" panose="020B0604020202020204" pitchFamily="34" charset="0"/>
              <a:buChar char="•"/>
            </a:pPr>
            <a:r>
              <a:rPr lang="nl-BE" sz="1050" dirty="0">
                <a:solidFill>
                  <a:srgbClr val="4B4B4B"/>
                </a:solidFill>
                <a:ea typeface="Tahoma" panose="020B0604030504040204" pitchFamily="34" charset="0"/>
                <a:cs typeface="Tahoma" panose="020B0604030504040204" pitchFamily="34" charset="0"/>
              </a:rPr>
              <a:t>Het is ook zeer belangrijk de patiënt erop te wijzen dat het zeer normaal is dat men bij het ouder worden minder slaap nodig </a:t>
            </a:r>
            <a:r>
              <a:rPr lang="nl-BE" sz="1050" dirty="0" smtClean="0">
                <a:solidFill>
                  <a:srgbClr val="4B4B4B"/>
                </a:solidFill>
                <a:ea typeface="Tahoma" panose="020B0604030504040204" pitchFamily="34" charset="0"/>
                <a:cs typeface="Tahoma" panose="020B0604030504040204" pitchFamily="34" charset="0"/>
              </a:rPr>
              <a:t>heeft</a:t>
            </a:r>
            <a:endParaRPr lang="nl-BE" sz="1050" dirty="0">
              <a:solidFill>
                <a:srgbClr val="4B4B4B"/>
              </a:solidFill>
              <a:ea typeface="Tahoma" panose="020B0604030504040204" pitchFamily="34" charset="0"/>
              <a:cs typeface="Tahoma" panose="020B0604030504040204" pitchFamily="34" charset="0"/>
            </a:endParaRPr>
          </a:p>
          <a:p>
            <a:pPr marL="266700" lvl="1" indent="-177800" algn="just">
              <a:buFont typeface="Arial" panose="020B0604020202020204" pitchFamily="34" charset="0"/>
              <a:buChar char="•"/>
            </a:pPr>
            <a:r>
              <a:rPr lang="nl-NL" sz="1050" dirty="0">
                <a:solidFill>
                  <a:srgbClr val="4B4B4B"/>
                </a:solidFill>
                <a:ea typeface="Tahoma" panose="020B0604030504040204" pitchFamily="34" charset="0"/>
                <a:cs typeface="Tahoma" panose="020B0604030504040204" pitchFamily="34" charset="0"/>
              </a:rPr>
              <a:t>Je kan een plantaardig slaapmiddel overwegen maar let op, hoge dosissen valeriaan (&gt;500 mg) kunnen leverstoornissen </a:t>
            </a:r>
            <a:r>
              <a:rPr lang="nl-NL" sz="1050" dirty="0" smtClean="0">
                <a:solidFill>
                  <a:srgbClr val="4B4B4B"/>
                </a:solidFill>
                <a:ea typeface="Tahoma" panose="020B0604030504040204" pitchFamily="34" charset="0"/>
                <a:cs typeface="Tahoma" panose="020B0604030504040204" pitchFamily="34" charset="0"/>
              </a:rPr>
              <a:t>veroorzaken</a:t>
            </a:r>
            <a:endParaRPr lang="nl-BE" sz="1050" dirty="0">
              <a:solidFill>
                <a:srgbClr val="4B4B4B"/>
              </a:solidFill>
              <a:ea typeface="Tahoma" panose="020B0604030504040204" pitchFamily="34" charset="0"/>
              <a:cs typeface="Tahoma" panose="020B0604030504040204" pitchFamily="34" charset="0"/>
            </a:endParaRPr>
          </a:p>
          <a:p>
            <a:pPr algn="just">
              <a:spcBef>
                <a:spcPts val="600"/>
              </a:spcBef>
            </a:pPr>
            <a:r>
              <a:rPr lang="nl-BE" sz="1050" dirty="0" smtClean="0">
                <a:solidFill>
                  <a:srgbClr val="4B4B4B"/>
                </a:solidFill>
                <a:ea typeface="Tahoma" panose="020B0604030504040204" pitchFamily="34" charset="0"/>
                <a:cs typeface="Tahoma" panose="020B0604030504040204" pitchFamily="34" charset="0"/>
              </a:rPr>
              <a:t> </a:t>
            </a:r>
            <a:r>
              <a:rPr lang="nl-BE" sz="1050" b="1" dirty="0" smtClean="0">
                <a:solidFill>
                  <a:srgbClr val="4B4B4B"/>
                </a:solidFill>
              </a:rPr>
              <a:t>Toelichting </a:t>
            </a:r>
            <a:r>
              <a:rPr lang="nl-BE" sz="1050" b="1" dirty="0">
                <a:solidFill>
                  <a:srgbClr val="4B4B4B"/>
                </a:solidFill>
              </a:rPr>
              <a:t>bij ‘Beter te vermijden’</a:t>
            </a:r>
          </a:p>
          <a:p>
            <a:pPr marL="171450" indent="-171450" algn="just">
              <a:buFont typeface="Arial" pitchFamily="34" charset="0"/>
              <a:buChar char="•"/>
            </a:pPr>
            <a:r>
              <a:rPr lang="nl-BE" sz="1050" dirty="0">
                <a:solidFill>
                  <a:srgbClr val="4B4B4B"/>
                </a:solidFill>
              </a:rPr>
              <a:t>Lezen, computeren of tv kijken in bed. Behoud je slaapkamer alleen om te slapen. Op die manier leer je je lichaam om je bed te associëren met slapen. </a:t>
            </a:r>
          </a:p>
          <a:p>
            <a:pPr marL="171450" indent="-171450" algn="just">
              <a:buFont typeface="Arial" pitchFamily="34" charset="0"/>
              <a:buChar char="•"/>
            </a:pPr>
            <a:r>
              <a:rPr lang="nl-BE" sz="1050" dirty="0">
                <a:solidFill>
                  <a:srgbClr val="4B4B4B"/>
                </a:solidFill>
              </a:rPr>
              <a:t>Roken, alcohol en andere dranken met cafeïne zoals koffie, thee en cola omdat dit oppeppers zijn die je terug doen wakker worden en dus een negatieve invloed op onze slaap hebben. </a:t>
            </a:r>
          </a:p>
          <a:p>
            <a:pPr marL="171450" indent="-171450" algn="just">
              <a:buFont typeface="Arial" pitchFamily="34" charset="0"/>
              <a:buChar char="•"/>
            </a:pPr>
            <a:r>
              <a:rPr lang="nl-BE" sz="1050" dirty="0">
                <a:solidFill>
                  <a:srgbClr val="4B4B4B"/>
                </a:solidFill>
              </a:rPr>
              <a:t>Zware maaltijden en een volle maag voor het slapen gaan omdat een overvolle maag je nachtrust kan verstoren. </a:t>
            </a:r>
          </a:p>
          <a:p>
            <a:pPr marL="171450" indent="-171450" algn="just">
              <a:buFont typeface="Arial" pitchFamily="34" charset="0"/>
              <a:buChar char="•"/>
            </a:pPr>
            <a:r>
              <a:rPr lang="nl-BE" sz="1050" dirty="0">
                <a:solidFill>
                  <a:srgbClr val="4B4B4B"/>
                </a:solidFill>
              </a:rPr>
              <a:t>Een lege maag is evenmin bevorderlijk voor een goede nachtrust. Een lichte hap is OK. Zorg er dus voor dat je niet met een hongergevoel in bed ligt. </a:t>
            </a:r>
          </a:p>
          <a:p>
            <a:pPr algn="just">
              <a:spcBef>
                <a:spcPts val="600"/>
              </a:spcBef>
            </a:pPr>
            <a:r>
              <a:rPr lang="nl-BE" sz="1050" b="1" dirty="0" smtClean="0">
                <a:solidFill>
                  <a:srgbClr val="4B4B4B"/>
                </a:solidFill>
              </a:rPr>
              <a:t>Meer </a:t>
            </a:r>
            <a:r>
              <a:rPr lang="nl-BE" sz="1050" b="1" dirty="0">
                <a:solidFill>
                  <a:srgbClr val="4B4B4B"/>
                </a:solidFill>
              </a:rPr>
              <a:t>info nodig?</a:t>
            </a:r>
            <a:endParaRPr lang="nl-BE" sz="1050" dirty="0">
              <a:solidFill>
                <a:srgbClr val="4B4B4B"/>
              </a:solidFill>
            </a:endParaRPr>
          </a:p>
          <a:p>
            <a:pPr algn="just"/>
            <a:r>
              <a:rPr lang="nl-BE" sz="1000" i="1" dirty="0">
                <a:solidFill>
                  <a:srgbClr val="4B4B4B"/>
                </a:solidFill>
              </a:rPr>
              <a:t>Meer info en tips over slaapproblemen kunnen gevonden worden op de website van de Christelijke Mutualiteit en de Liberale Mutualiteit: </a:t>
            </a:r>
          </a:p>
          <a:p>
            <a:pPr algn="just"/>
            <a:r>
              <a:rPr lang="nl-BE" sz="1000" dirty="0">
                <a:solidFill>
                  <a:srgbClr val="4B4B4B"/>
                </a:solidFill>
              </a:rPr>
              <a:t>Interessante artikels: </a:t>
            </a:r>
          </a:p>
          <a:p>
            <a:pPr marL="266700" lvl="1" indent="-177800" algn="just">
              <a:buFont typeface="Arial" pitchFamily="34" charset="0"/>
              <a:buChar char="•"/>
            </a:pPr>
            <a:r>
              <a:rPr lang="nl-BE" sz="1000" u="sng" dirty="0">
                <a:hlinkClick r:id="rId3"/>
              </a:rPr>
              <a:t>Slapen</a:t>
            </a:r>
            <a:endParaRPr lang="nl-BE" sz="1000" dirty="0"/>
          </a:p>
          <a:p>
            <a:pPr marL="266700" lvl="1" indent="-177800" algn="just">
              <a:buFont typeface="Arial" pitchFamily="34" charset="0"/>
              <a:buChar char="•"/>
            </a:pPr>
            <a:r>
              <a:rPr lang="nl-BE" sz="1000" u="sng" dirty="0">
                <a:hlinkClick r:id="rId4"/>
              </a:rPr>
              <a:t>Slapeloosheid</a:t>
            </a:r>
            <a:endParaRPr lang="nl-BE" sz="1000" dirty="0"/>
          </a:p>
          <a:p>
            <a:pPr marL="266700" lvl="1" indent="-177800" algn="just">
              <a:buFont typeface="Arial" pitchFamily="34" charset="0"/>
              <a:buChar char="•"/>
            </a:pPr>
            <a:r>
              <a:rPr lang="nl-BE" sz="1000" u="sng" dirty="0">
                <a:hlinkClick r:id="rId5"/>
              </a:rPr>
              <a:t>Dag van de slaap</a:t>
            </a:r>
            <a:endParaRPr lang="nl-BE" sz="1000" dirty="0"/>
          </a:p>
          <a:p>
            <a:pPr algn="just"/>
            <a:r>
              <a:rPr lang="nl-BE" sz="1000" dirty="0">
                <a:solidFill>
                  <a:srgbClr val="4B4B4B"/>
                </a:solidFill>
              </a:rPr>
              <a:t>Interessante brochures: </a:t>
            </a:r>
          </a:p>
          <a:p>
            <a:pPr marL="266700" lvl="1" indent="-177800" algn="just">
              <a:buFont typeface="Arial" pitchFamily="34" charset="0"/>
              <a:buChar char="•"/>
            </a:pPr>
            <a:r>
              <a:rPr lang="nl-BE" sz="1000" u="sng" dirty="0">
                <a:hlinkClick r:id="rId6"/>
              </a:rPr>
              <a:t>Slapen</a:t>
            </a:r>
            <a:endParaRPr lang="nl-BE" sz="1000" dirty="0"/>
          </a:p>
          <a:p>
            <a:pPr marL="266700" lvl="1" indent="-177800" algn="just">
              <a:buFont typeface="Arial" pitchFamily="34" charset="0"/>
              <a:buChar char="•"/>
            </a:pPr>
            <a:r>
              <a:rPr lang="nl-BE" sz="1000" u="sng" dirty="0">
                <a:hlinkClick r:id="rId7"/>
              </a:rPr>
              <a:t>Slaapadvies voor rusthuisbewoners’</a:t>
            </a:r>
            <a:endParaRPr lang="nl-BE" sz="1000" dirty="0"/>
          </a:p>
          <a:p>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367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124744" y="4343400"/>
            <a:ext cx="4608512" cy="4114800"/>
          </a:xfrm>
        </p:spPr>
        <p:txBody>
          <a:bodyPr/>
          <a:lstStyle/>
          <a:p>
            <a:pPr algn="just" eaLnBrk="0" fontAlgn="base" hangingPunct="0">
              <a:spcBef>
                <a:spcPct val="30000"/>
              </a:spcBef>
              <a:spcAft>
                <a:spcPct val="0"/>
              </a:spcAft>
              <a:defRPr/>
            </a:pPr>
            <a:r>
              <a:rPr lang="nl-BE" sz="1050" i="1" dirty="0">
                <a:solidFill>
                  <a:srgbClr val="4B4B4B"/>
                </a:solidFill>
                <a:ea typeface="Verdana" pitchFamily="34" charset="0"/>
                <a:cs typeface="Verdana" pitchFamily="34" charset="0"/>
              </a:rPr>
              <a:t>Heet iedereen welkom en stel je </a:t>
            </a:r>
            <a:r>
              <a:rPr lang="nl-BE" sz="1050" i="1" dirty="0" smtClean="0">
                <a:solidFill>
                  <a:srgbClr val="4B4B4B"/>
                </a:solidFill>
                <a:ea typeface="Verdana" pitchFamily="34" charset="0"/>
                <a:cs typeface="Verdana" pitchFamily="34" charset="0"/>
              </a:rPr>
              <a:t>voor als spreker.</a:t>
            </a:r>
          </a:p>
          <a:p>
            <a:pPr algn="just" eaLnBrk="0" fontAlgn="base" hangingPunct="0">
              <a:spcBef>
                <a:spcPct val="30000"/>
              </a:spcBef>
              <a:spcAft>
                <a:spcPct val="0"/>
              </a:spcAft>
              <a:defRPr/>
            </a:pPr>
            <a:endParaRPr lang="nl-BE" sz="1050" i="1" dirty="0" smtClean="0">
              <a:solidFill>
                <a:srgbClr val="4B4B4B"/>
              </a:solidFill>
              <a:ea typeface="Verdana" pitchFamily="34" charset="0"/>
              <a:cs typeface="Verdana" pitchFamily="34" charset="0"/>
            </a:endParaRPr>
          </a:p>
          <a:p>
            <a:pPr algn="just" eaLnBrk="0" fontAlgn="base" hangingPunct="0">
              <a:spcAft>
                <a:spcPts val="600"/>
              </a:spcAft>
              <a:defRPr/>
            </a:pPr>
            <a:r>
              <a:rPr lang="nl-BE" sz="1050" i="1" dirty="0" smtClean="0">
                <a:solidFill>
                  <a:srgbClr val="4B4B4B"/>
                </a:solidFill>
                <a:ea typeface="Verdana" pitchFamily="34" charset="0"/>
                <a:cs typeface="Verdana" pitchFamily="34" charset="0"/>
              </a:rPr>
              <a:t>Kader het MFO d.m.v. het geven van de volgende korte inleiding: </a:t>
            </a:r>
            <a:endParaRPr lang="nl-BE" sz="1050" i="1" dirty="0">
              <a:solidFill>
                <a:srgbClr val="4B4B4B"/>
              </a:solidFill>
              <a:ea typeface="Verdana" pitchFamily="34" charset="0"/>
              <a:cs typeface="Verdana" pitchFamily="34" charset="0"/>
            </a:endParaRPr>
          </a:p>
          <a:p>
            <a:pPr algn="just" eaLnBrk="0" fontAlgn="base" hangingPunct="0">
              <a:spcAft>
                <a:spcPts val="600"/>
              </a:spcAft>
            </a:pPr>
            <a:r>
              <a:rPr lang="nl-BE" sz="1050" dirty="0">
                <a:solidFill>
                  <a:srgbClr val="4B4B4B"/>
                </a:solidFill>
                <a:ea typeface="Verdana" pitchFamily="34" charset="0"/>
                <a:cs typeface="Verdana" pitchFamily="34" charset="0"/>
              </a:rPr>
              <a:t>Geneesmiddelen behoren tot </a:t>
            </a:r>
            <a:r>
              <a:rPr lang="nl-BE" sz="1050" dirty="0" smtClean="0">
                <a:solidFill>
                  <a:srgbClr val="4B4B4B"/>
                </a:solidFill>
                <a:ea typeface="Verdana" pitchFamily="34" charset="0"/>
                <a:cs typeface="Verdana" pitchFamily="34" charset="0"/>
              </a:rPr>
              <a:t>één </a:t>
            </a:r>
            <a:r>
              <a:rPr lang="nl-BE" sz="1050" dirty="0">
                <a:solidFill>
                  <a:srgbClr val="4B4B4B"/>
                </a:solidFill>
                <a:ea typeface="Verdana" pitchFamily="34" charset="0"/>
                <a:cs typeface="Verdana" pitchFamily="34" charset="0"/>
              </a:rPr>
              <a:t>van de risicofactoren die tot een val kunnen leiden. Vandaar ook dat de </a:t>
            </a:r>
            <a:r>
              <a:rPr lang="nl-BE" sz="1050" dirty="0" smtClean="0">
                <a:solidFill>
                  <a:srgbClr val="4B4B4B"/>
                </a:solidFill>
                <a:ea typeface="Verdana" pitchFamily="34" charset="0"/>
                <a:cs typeface="Verdana" pitchFamily="34" charset="0"/>
              </a:rPr>
              <a:t>4</a:t>
            </a:r>
            <a:r>
              <a:rPr lang="nl-BE" sz="1050" baseline="30000" dirty="0" smtClean="0">
                <a:solidFill>
                  <a:srgbClr val="4B4B4B"/>
                </a:solidFill>
                <a:ea typeface="Verdana" pitchFamily="34" charset="0"/>
                <a:cs typeface="Verdana" pitchFamily="34" charset="0"/>
              </a:rPr>
              <a:t>de</a:t>
            </a:r>
            <a:r>
              <a:rPr lang="nl-BE" sz="1050" dirty="0" smtClean="0">
                <a:solidFill>
                  <a:srgbClr val="4B4B4B"/>
                </a:solidFill>
                <a:ea typeface="Verdana" pitchFamily="34" charset="0"/>
                <a:cs typeface="Verdana" pitchFamily="34" charset="0"/>
              </a:rPr>
              <a:t> Week </a:t>
            </a:r>
            <a:r>
              <a:rPr lang="nl-BE" sz="1050" dirty="0">
                <a:solidFill>
                  <a:srgbClr val="4B4B4B"/>
                </a:solidFill>
                <a:ea typeface="Verdana" pitchFamily="34" charset="0"/>
                <a:cs typeface="Verdana" pitchFamily="34" charset="0"/>
              </a:rPr>
              <a:t>van de </a:t>
            </a:r>
            <a:r>
              <a:rPr lang="nl-BE" sz="1050" dirty="0" smtClean="0">
                <a:solidFill>
                  <a:srgbClr val="4B4B4B"/>
                </a:solidFill>
                <a:ea typeface="Verdana" pitchFamily="34" charset="0"/>
                <a:cs typeface="Verdana" pitchFamily="34" charset="0"/>
              </a:rPr>
              <a:t>Valpreventie </a:t>
            </a:r>
            <a:r>
              <a:rPr lang="nl-BE" sz="1050" dirty="0">
                <a:solidFill>
                  <a:srgbClr val="4B4B4B"/>
                </a:solidFill>
                <a:ea typeface="Verdana" pitchFamily="34" charset="0"/>
                <a:cs typeface="Verdana" pitchFamily="34" charset="0"/>
              </a:rPr>
              <a:t>in het teken staat van “Medicatie en vallen” en meer specifiek om het verband tussen het gebruik van psychofarmaca </a:t>
            </a:r>
            <a:r>
              <a:rPr lang="nl-BE" sz="1050" dirty="0" smtClean="0">
                <a:solidFill>
                  <a:srgbClr val="4B4B4B"/>
                </a:solidFill>
                <a:ea typeface="Verdana" pitchFamily="34" charset="0"/>
                <a:cs typeface="Verdana" pitchFamily="34" charset="0"/>
              </a:rPr>
              <a:t>(benzodiazepines/Z-producten, antidepressiva en antipsychotica</a:t>
            </a:r>
            <a:r>
              <a:rPr lang="nl-BE" sz="1050" dirty="0">
                <a:solidFill>
                  <a:srgbClr val="4B4B4B"/>
                </a:solidFill>
                <a:ea typeface="Verdana" pitchFamily="34" charset="0"/>
                <a:cs typeface="Verdana" pitchFamily="34" charset="0"/>
              </a:rPr>
              <a:t>) en </a:t>
            </a:r>
            <a:r>
              <a:rPr lang="nl-BE" sz="1050" dirty="0" smtClean="0">
                <a:solidFill>
                  <a:srgbClr val="4B4B4B"/>
                </a:solidFill>
                <a:ea typeface="Verdana" pitchFamily="34" charset="0"/>
                <a:cs typeface="Verdana" pitchFamily="34" charset="0"/>
              </a:rPr>
              <a:t>vallen. Naar </a:t>
            </a:r>
            <a:r>
              <a:rPr lang="nl-BE" sz="1050" dirty="0">
                <a:solidFill>
                  <a:srgbClr val="4B4B4B"/>
                </a:solidFill>
                <a:ea typeface="Verdana" pitchFamily="34" charset="0"/>
                <a:cs typeface="Verdana" pitchFamily="34" charset="0"/>
              </a:rPr>
              <a:t>het grote publiek wordt de focus enkel gelegd op een bewustmaking rond het gebruik van benzodiazepines. Ouderen worden aangemoedigd om hun benzodiazepines af te bouwen</a:t>
            </a:r>
            <a:r>
              <a:rPr lang="nl-BE" sz="1050" dirty="0" smtClean="0">
                <a:solidFill>
                  <a:srgbClr val="4B4B4B"/>
                </a:solidFill>
                <a:ea typeface="Verdana" pitchFamily="34" charset="0"/>
                <a:cs typeface="Verdana" pitchFamily="34" charset="0"/>
              </a:rPr>
              <a:t>.</a:t>
            </a:r>
            <a:endParaRPr lang="nl-BE" sz="1050" dirty="0">
              <a:solidFill>
                <a:srgbClr val="4B4B4B"/>
              </a:solidFill>
              <a:ea typeface="Verdana" pitchFamily="34" charset="0"/>
              <a:cs typeface="Verdana" pitchFamily="34" charset="0"/>
            </a:endParaRPr>
          </a:p>
          <a:p>
            <a:pPr algn="just" eaLnBrk="0" fontAlgn="base" hangingPunct="0">
              <a:spcAft>
                <a:spcPts val="600"/>
              </a:spcAft>
            </a:pPr>
            <a:r>
              <a:rPr lang="nl-BE" sz="1050" dirty="0">
                <a:solidFill>
                  <a:srgbClr val="4B4B4B"/>
                </a:solidFill>
                <a:ea typeface="Verdana" pitchFamily="34" charset="0"/>
                <a:cs typeface="Verdana" pitchFamily="34" charset="0"/>
              </a:rPr>
              <a:t>Vandaag willen we het verband tussen het gebruik van psychofarmaca en vallen aantonen en samen afspraken maken omtrent dit thema om de zorg voor onze patiënt te vergroten.</a:t>
            </a:r>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2</a:t>
            </a:fld>
            <a:endParaRPr lang="nl-BE"/>
          </a:p>
        </p:txBody>
      </p:sp>
    </p:spTree>
    <p:extLst>
      <p:ext uri="{BB962C8B-B14F-4D97-AF65-F5344CB8AC3E}">
        <p14:creationId xmlns:p14="http://schemas.microsoft.com/office/powerpoint/2010/main" val="583577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20</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smtClean="0">
                <a:solidFill>
                  <a:srgbClr val="4B4B4B"/>
                </a:solidFill>
              </a:rPr>
              <a:t>BENZODIAZEPINE AFBOUWEN</a:t>
            </a:r>
            <a:endParaRPr lang="nl-BE" sz="1100" dirty="0" smtClean="0">
              <a:solidFill>
                <a:srgbClr val="4B4B4B"/>
              </a:solidFill>
              <a:ea typeface="Tahoma" panose="020B0604030504040204" pitchFamily="34" charset="0"/>
              <a:cs typeface="Tahoma" panose="020B0604030504040204" pitchFamily="34" charset="0"/>
            </a:endParaRPr>
          </a:p>
          <a:p>
            <a:pPr marL="0" lvl="1" algn="just">
              <a:spcAft>
                <a:spcPts val="600"/>
              </a:spcAft>
            </a:pPr>
            <a:r>
              <a:rPr lang="nl-BE" sz="1050" b="1" dirty="0" smtClean="0">
                <a:solidFill>
                  <a:srgbClr val="4B4B4B"/>
                </a:solidFill>
                <a:ea typeface="Tahoma" panose="020B0604030504040204" pitchFamily="34" charset="0"/>
                <a:cs typeface="Tahoma" panose="020B0604030504040204" pitchFamily="34" charset="0"/>
              </a:rPr>
              <a:t>Hoe een benzodiazepine afbouwen? </a:t>
            </a:r>
          </a:p>
          <a:p>
            <a:pPr marL="0" lvl="1" algn="just">
              <a:spcAft>
                <a:spcPts val="600"/>
              </a:spcAft>
            </a:pPr>
            <a:r>
              <a:rPr lang="nl-BE" sz="1050" dirty="0" smtClean="0">
                <a:solidFill>
                  <a:srgbClr val="4B4B4B"/>
                </a:solidFill>
                <a:ea typeface="Tahoma" panose="020B0604030504040204" pitchFamily="34" charset="0"/>
                <a:cs typeface="Tahoma" panose="020B0604030504040204" pitchFamily="34" charset="0"/>
              </a:rPr>
              <a:t>Het advies </a:t>
            </a:r>
            <a:r>
              <a:rPr lang="nl-BE" sz="1050" dirty="0">
                <a:solidFill>
                  <a:srgbClr val="4B4B4B"/>
                </a:solidFill>
                <a:ea typeface="Tahoma" panose="020B0604030504040204" pitchFamily="34" charset="0"/>
                <a:cs typeface="Tahoma" panose="020B0604030504040204" pitchFamily="34" charset="0"/>
              </a:rPr>
              <a:t>van het Gecommentarieerd Geneesmiddelenrepertorium </a:t>
            </a:r>
            <a:r>
              <a:rPr lang="nl-BE" sz="1050" dirty="0" smtClean="0">
                <a:solidFill>
                  <a:srgbClr val="4B4B4B"/>
                </a:solidFill>
                <a:ea typeface="Tahoma" panose="020B0604030504040204" pitchFamily="34" charset="0"/>
                <a:cs typeface="Tahoma" panose="020B0604030504040204" pitchFamily="34" charset="0"/>
              </a:rPr>
              <a:t>weerspiegelt mogelijks het best de </a:t>
            </a:r>
            <a:r>
              <a:rPr lang="nl-BE" sz="1050" dirty="0">
                <a:solidFill>
                  <a:srgbClr val="4B4B4B"/>
                </a:solidFill>
                <a:ea typeface="Tahoma" panose="020B0604030504040204" pitchFamily="34" charset="0"/>
                <a:cs typeface="Tahoma" panose="020B0604030504040204" pitchFamily="34" charset="0"/>
              </a:rPr>
              <a:t>aanpak in de praktijk </a:t>
            </a:r>
            <a:r>
              <a:rPr lang="nl-BE" sz="1050" dirty="0" smtClean="0">
                <a:solidFill>
                  <a:srgbClr val="4B4B4B"/>
                </a:solidFill>
                <a:ea typeface="Tahoma" panose="020B0604030504040204" pitchFamily="34" charset="0"/>
                <a:cs typeface="Tahoma" panose="020B0604030504040204" pitchFamily="34" charset="0"/>
              </a:rPr>
              <a:t>(</a:t>
            </a:r>
            <a:r>
              <a:rPr lang="nl-BE" sz="1050" i="1" dirty="0">
                <a:solidFill>
                  <a:srgbClr val="4B4B4B"/>
                </a:solidFill>
                <a:ea typeface="Tahoma" panose="020B0604030504040204" pitchFamily="34" charset="0"/>
                <a:cs typeface="Tahoma" panose="020B0604030504040204" pitchFamily="34" charset="0"/>
              </a:rPr>
              <a:t>er worden in de literatuur echter verschillende methodes om af te bouwen beschreven</a:t>
            </a:r>
            <a:r>
              <a:rPr lang="nl-BE" sz="1050" dirty="0" smtClean="0">
                <a:solidFill>
                  <a:srgbClr val="4B4B4B"/>
                </a:solidFill>
                <a:ea typeface="Tahoma" panose="020B0604030504040204" pitchFamily="34" charset="0"/>
                <a:cs typeface="Tahoma" panose="020B0604030504040204" pitchFamily="34" charset="0"/>
              </a:rPr>
              <a:t>). </a:t>
            </a:r>
            <a:endParaRPr lang="nl-BE" sz="1050" dirty="0">
              <a:solidFill>
                <a:srgbClr val="4B4B4B"/>
              </a:solidFill>
              <a:ea typeface="Tahoma" panose="020B0604030504040204" pitchFamily="34" charset="0"/>
              <a:cs typeface="Tahoma" panose="020B0604030504040204" pitchFamily="34" charset="0"/>
            </a:endParaRPr>
          </a:p>
          <a:p>
            <a:pPr marL="0" lvl="1" algn="just">
              <a:spcAft>
                <a:spcPts val="600"/>
              </a:spcAft>
            </a:pPr>
            <a:r>
              <a:rPr lang="nl-BE" sz="1050" dirty="0">
                <a:solidFill>
                  <a:srgbClr val="4B4B4B"/>
                </a:solidFill>
                <a:ea typeface="Tahoma" panose="020B0604030504040204" pitchFamily="34" charset="0"/>
                <a:cs typeface="Tahoma" panose="020B0604030504040204" pitchFamily="34" charset="0"/>
              </a:rPr>
              <a:t>Indien men een langdurige behandeling wenst te onderbreken, zal men de dosis geleidelijk </a:t>
            </a:r>
            <a:r>
              <a:rPr lang="nl-BE" sz="1050" dirty="0" smtClean="0">
                <a:solidFill>
                  <a:srgbClr val="4B4B4B"/>
                </a:solidFill>
                <a:ea typeface="Tahoma" panose="020B0604030504040204" pitchFamily="34" charset="0"/>
                <a:cs typeface="Tahoma" panose="020B0604030504040204" pitchFamily="34" charset="0"/>
              </a:rPr>
              <a:t>dienen af te bouwen</a:t>
            </a:r>
            <a:r>
              <a:rPr lang="nl-BE" sz="1050" dirty="0">
                <a:solidFill>
                  <a:srgbClr val="4B4B4B"/>
                </a:solidFill>
                <a:ea typeface="Tahoma" panose="020B0604030504040204" pitchFamily="34" charset="0"/>
                <a:cs typeface="Tahoma" panose="020B0604030504040204" pitchFamily="34" charset="0"/>
              </a:rPr>
              <a:t>, bv. met 10 à </a:t>
            </a:r>
            <a:r>
              <a:rPr lang="nl-BE" sz="1050" dirty="0" smtClean="0">
                <a:solidFill>
                  <a:srgbClr val="4B4B4B"/>
                </a:solidFill>
                <a:ea typeface="Tahoma" panose="020B0604030504040204" pitchFamily="34" charset="0"/>
                <a:cs typeface="Tahoma" panose="020B0604030504040204" pitchFamily="34" charset="0"/>
              </a:rPr>
              <a:t>20 % </a:t>
            </a:r>
            <a:r>
              <a:rPr lang="nl-BE" sz="1050" dirty="0">
                <a:solidFill>
                  <a:srgbClr val="4B4B4B"/>
                </a:solidFill>
                <a:ea typeface="Tahoma" panose="020B0604030504040204" pitchFamily="34" charset="0"/>
                <a:cs typeface="Tahoma" panose="020B0604030504040204" pitchFamily="34" charset="0"/>
              </a:rPr>
              <a:t>per week of per 2 weken. </a:t>
            </a:r>
            <a:endParaRPr lang="nl-BE" sz="1050" dirty="0" smtClean="0">
              <a:solidFill>
                <a:srgbClr val="4B4B4B"/>
              </a:solidFill>
              <a:ea typeface="Tahoma" panose="020B0604030504040204" pitchFamily="34" charset="0"/>
              <a:cs typeface="Tahoma" panose="020B0604030504040204" pitchFamily="34" charset="0"/>
            </a:endParaRPr>
          </a:p>
          <a:p>
            <a:pPr marL="0" lvl="1" algn="just">
              <a:spcAft>
                <a:spcPts val="600"/>
              </a:spcAft>
            </a:pPr>
            <a:r>
              <a:rPr lang="nl-BE" sz="1050" dirty="0" smtClean="0">
                <a:solidFill>
                  <a:srgbClr val="4B4B4B"/>
                </a:solidFill>
                <a:ea typeface="Tahoma" panose="020B0604030504040204" pitchFamily="34" charset="0"/>
                <a:cs typeface="Tahoma" panose="020B0604030504040204" pitchFamily="34" charset="0"/>
              </a:rPr>
              <a:t>Men </a:t>
            </a:r>
            <a:r>
              <a:rPr lang="nl-BE" sz="1050" dirty="0">
                <a:solidFill>
                  <a:srgbClr val="4B4B4B"/>
                </a:solidFill>
                <a:ea typeface="Tahoma" panose="020B0604030504040204" pitchFamily="34" charset="0"/>
                <a:cs typeface="Tahoma" panose="020B0604030504040204" pitchFamily="34" charset="0"/>
              </a:rPr>
              <a:t>schakelt eventueel over naar een benzodiazepine met lange halfwaardetijd zoals diazepam (eventueel in magistrale bereiding). </a:t>
            </a:r>
            <a:endParaRPr lang="nl-BE" sz="1050" dirty="0" smtClean="0">
              <a:solidFill>
                <a:srgbClr val="4B4B4B"/>
              </a:solidFill>
              <a:ea typeface="Tahoma" panose="020B0604030504040204" pitchFamily="34" charset="0"/>
              <a:cs typeface="Tahoma" panose="020B0604030504040204" pitchFamily="34" charset="0"/>
            </a:endParaRPr>
          </a:p>
          <a:p>
            <a:pPr marL="0" lvl="1" algn="just">
              <a:spcAft>
                <a:spcPts val="600"/>
              </a:spcAft>
            </a:pPr>
            <a:r>
              <a:rPr lang="nl-BE" sz="1050" dirty="0" smtClean="0">
                <a:solidFill>
                  <a:srgbClr val="4B4B4B"/>
                </a:solidFill>
                <a:ea typeface="Tahoma" panose="020B0604030504040204" pitchFamily="34" charset="0"/>
                <a:cs typeface="Tahoma" panose="020B0604030504040204" pitchFamily="34" charset="0"/>
              </a:rPr>
              <a:t>Of </a:t>
            </a:r>
            <a:r>
              <a:rPr lang="nl-BE" sz="1050" dirty="0">
                <a:solidFill>
                  <a:srgbClr val="4B4B4B"/>
                </a:solidFill>
                <a:ea typeface="Tahoma" panose="020B0604030504040204" pitchFamily="34" charset="0"/>
                <a:cs typeface="Tahoma" panose="020B0604030504040204" pitchFamily="34" charset="0"/>
              </a:rPr>
              <a:t>overschakelen naar diazepam een betere strategie is dan alleen maar het gebruikte product geleidelijk afbouwen, staat ter discussie, zeker bij ouderen, rekening houdende met de lange halfwaardetijd van diazepam en zijn actieve metabolieten.</a:t>
            </a:r>
          </a:p>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smtClean="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ea typeface="Tahoma" panose="020B0604030504040204" pitchFamily="34" charset="0"/>
                <a:cs typeface="Tahoma" panose="020B0604030504040204" pitchFamily="34" charset="0"/>
              </a:rPr>
              <a:t> </a:t>
            </a:r>
            <a:endParaRPr lang="nl-BE" sz="900" dirty="0" smtClean="0">
              <a:latin typeface="Tahoma" panose="020B0604030504040204" pitchFamily="34" charset="0"/>
              <a:ea typeface="Tahoma" panose="020B0604030504040204" pitchFamily="34" charset="0"/>
              <a:cs typeface="Tahoma" panose="020B0604030504040204" pitchFamily="34" charset="0"/>
            </a:endParaRPr>
          </a:p>
          <a:p>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0311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21</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smtClean="0">
                <a:solidFill>
                  <a:srgbClr val="4B4B4B"/>
                </a:solidFill>
              </a:rPr>
              <a:t>RICHTLIJNEN VOOR ARTSEN EN APOTHEKERS</a:t>
            </a:r>
            <a:endParaRPr lang="nl-BE" sz="1100" dirty="0">
              <a:solidFill>
                <a:srgbClr val="4B4B4B"/>
              </a:solidFill>
              <a:ea typeface="Tahoma" panose="020B0604030504040204" pitchFamily="34" charset="0"/>
              <a:cs typeface="Tahoma" panose="020B0604030504040204" pitchFamily="34" charset="0"/>
            </a:endParaRPr>
          </a:p>
          <a:p>
            <a:pPr marL="228600" indent="-228600" algn="just">
              <a:buFont typeface="+mj-lt"/>
              <a:buAutoNum type="arabicPeriod"/>
            </a:pPr>
            <a:r>
              <a:rPr lang="nl-NL" sz="1050" dirty="0" smtClean="0">
                <a:solidFill>
                  <a:srgbClr val="4B4B4B"/>
                </a:solidFill>
              </a:rPr>
              <a:t>Surf </a:t>
            </a:r>
            <a:r>
              <a:rPr lang="nl-NL" sz="1050" dirty="0">
                <a:solidFill>
                  <a:srgbClr val="4B4B4B"/>
                </a:solidFill>
              </a:rPr>
              <a:t>naar </a:t>
            </a:r>
            <a:r>
              <a:rPr lang="nl-NL" sz="1050" dirty="0">
                <a:solidFill>
                  <a:srgbClr val="4B4B4B"/>
                </a:solidFill>
                <a:hlinkClick r:id="rId3"/>
              </a:rPr>
              <a:t>http://zephyr.ugent.be/</a:t>
            </a:r>
            <a:r>
              <a:rPr lang="nl-NL" sz="1050" dirty="0">
                <a:solidFill>
                  <a:srgbClr val="4B4B4B"/>
                </a:solidFill>
              </a:rPr>
              <a:t> </a:t>
            </a:r>
          </a:p>
          <a:p>
            <a:pPr marL="228600" indent="-228600" algn="just">
              <a:buFont typeface="+mj-lt"/>
              <a:buAutoNum type="arabicPeriod"/>
            </a:pPr>
            <a:r>
              <a:rPr lang="nl-NL" sz="1050" dirty="0">
                <a:solidFill>
                  <a:srgbClr val="4B4B4B"/>
                </a:solidFill>
              </a:rPr>
              <a:t>Klik op </a:t>
            </a:r>
            <a:r>
              <a:rPr lang="nl-NL" sz="1050" b="1" dirty="0">
                <a:solidFill>
                  <a:srgbClr val="4B4B4B"/>
                </a:solidFill>
              </a:rPr>
              <a:t>registratie</a:t>
            </a:r>
            <a:r>
              <a:rPr lang="nl-NL" sz="1050" dirty="0">
                <a:solidFill>
                  <a:srgbClr val="4B4B4B"/>
                </a:solidFill>
              </a:rPr>
              <a:t> </a:t>
            </a:r>
            <a:r>
              <a:rPr lang="nl-NL" sz="1050" i="1" dirty="0">
                <a:solidFill>
                  <a:srgbClr val="4B4B4B"/>
                </a:solidFill>
              </a:rPr>
              <a:t>(bent u reeds geregistreerd op zephyr? Log dan in en ga rechtstreeks naar stap 4)</a:t>
            </a:r>
          </a:p>
          <a:p>
            <a:pPr marL="228600" indent="-228600" algn="just">
              <a:buFont typeface="+mj-lt"/>
              <a:buAutoNum type="arabicPeriod"/>
            </a:pPr>
            <a:r>
              <a:rPr lang="nl-NL" sz="1050" dirty="0">
                <a:solidFill>
                  <a:srgbClr val="4B4B4B"/>
                </a:solidFill>
              </a:rPr>
              <a:t>Vul de verplichte velden in en klik op ok</a:t>
            </a:r>
          </a:p>
          <a:p>
            <a:pPr marL="228600" indent="-228600" algn="just">
              <a:buFont typeface="+mj-lt"/>
              <a:buAutoNum type="arabicPeriod"/>
            </a:pPr>
            <a:r>
              <a:rPr lang="nl-NL" sz="1050" dirty="0">
                <a:solidFill>
                  <a:srgbClr val="4B4B4B"/>
                </a:solidFill>
              </a:rPr>
              <a:t>Klik op </a:t>
            </a:r>
            <a:r>
              <a:rPr lang="nl-NL" sz="1050" b="1" dirty="0">
                <a:solidFill>
                  <a:srgbClr val="4B4B4B"/>
                </a:solidFill>
              </a:rPr>
              <a:t>inschrijven op cursus</a:t>
            </a:r>
            <a:r>
              <a:rPr lang="nl-NL" sz="1050" dirty="0">
                <a:solidFill>
                  <a:srgbClr val="4B4B4B"/>
                </a:solidFill>
              </a:rPr>
              <a:t> </a:t>
            </a:r>
          </a:p>
          <a:p>
            <a:pPr marL="228600" indent="-228600" algn="just">
              <a:buFont typeface="+mj-lt"/>
              <a:buAutoNum type="arabicPeriod"/>
            </a:pPr>
            <a:r>
              <a:rPr lang="nl-NL" sz="1050" dirty="0">
                <a:solidFill>
                  <a:srgbClr val="4B4B4B"/>
                </a:solidFill>
              </a:rPr>
              <a:t>Klik op </a:t>
            </a:r>
            <a:r>
              <a:rPr lang="nl-NL" sz="1050" b="1" dirty="0">
                <a:solidFill>
                  <a:srgbClr val="4B4B4B"/>
                </a:solidFill>
              </a:rPr>
              <a:t>faculteit geneeskunde en gezondheidswetenschappen </a:t>
            </a:r>
          </a:p>
          <a:p>
            <a:pPr marL="228600" indent="-228600" algn="just">
              <a:buFont typeface="+mj-lt"/>
              <a:buAutoNum type="arabicPeriod"/>
            </a:pPr>
            <a:r>
              <a:rPr lang="nl-NL" sz="1050" dirty="0">
                <a:solidFill>
                  <a:srgbClr val="4B4B4B"/>
                </a:solidFill>
              </a:rPr>
              <a:t>Klik op </a:t>
            </a:r>
            <a:r>
              <a:rPr lang="nl-NL" sz="1050" b="1" dirty="0">
                <a:solidFill>
                  <a:srgbClr val="4B4B4B"/>
                </a:solidFill>
              </a:rPr>
              <a:t>'het benzo-consult'</a:t>
            </a:r>
            <a:r>
              <a:rPr lang="nl-NL" sz="1050" dirty="0">
                <a:solidFill>
                  <a:srgbClr val="4B4B4B"/>
                </a:solidFill>
              </a:rPr>
              <a:t> (niet op 'benzoproject' of 'simulatiepatiënt training benzo-consult</a:t>
            </a:r>
            <a:r>
              <a:rPr lang="nl-NL" sz="1050" dirty="0" smtClean="0">
                <a:solidFill>
                  <a:srgbClr val="4B4B4B"/>
                </a:solidFill>
              </a:rPr>
              <a:t>')</a:t>
            </a:r>
          </a:p>
          <a:p>
            <a:pPr algn="just"/>
            <a:endParaRPr lang="nl-NL" sz="1050" b="1" dirty="0">
              <a:solidFill>
                <a:srgbClr val="4B4B4B"/>
              </a:solidFill>
            </a:endParaRPr>
          </a:p>
          <a:p>
            <a:pPr algn="just"/>
            <a:r>
              <a:rPr lang="nl-NL" sz="1050" dirty="0">
                <a:solidFill>
                  <a:srgbClr val="4B4B4B"/>
                </a:solidFill>
              </a:rPr>
              <a:t>U bent nu ingeschreven. </a:t>
            </a:r>
          </a:p>
          <a:p>
            <a:pPr algn="just"/>
            <a:r>
              <a:rPr lang="nl-NL" sz="1050" dirty="0">
                <a:solidFill>
                  <a:srgbClr val="4B4B4B"/>
                </a:solidFill>
              </a:rPr>
              <a:t>Ga vervolgens naar </a:t>
            </a:r>
            <a:r>
              <a:rPr lang="nl-NL" sz="1050" i="1" dirty="0">
                <a:solidFill>
                  <a:srgbClr val="4B4B4B"/>
                </a:solidFill>
              </a:rPr>
              <a:t>"mijn cursussen"</a:t>
            </a:r>
            <a:r>
              <a:rPr lang="nl-NL" sz="1050" dirty="0">
                <a:solidFill>
                  <a:srgbClr val="4B4B4B"/>
                </a:solidFill>
              </a:rPr>
              <a:t> in de donkerblauwe balk bovenaan en klik op "</a:t>
            </a:r>
            <a:r>
              <a:rPr lang="nl-NL" sz="1050" i="1" dirty="0">
                <a:solidFill>
                  <a:srgbClr val="4B4B4B"/>
                </a:solidFill>
              </a:rPr>
              <a:t>het benzo-consult</a:t>
            </a:r>
            <a:r>
              <a:rPr lang="nl-NL" sz="1050" dirty="0" smtClean="0">
                <a:solidFill>
                  <a:srgbClr val="4B4B4B"/>
                </a:solidFill>
              </a:rPr>
              <a:t>". Door </a:t>
            </a:r>
            <a:r>
              <a:rPr lang="nl-NL" sz="1050" dirty="0">
                <a:solidFill>
                  <a:srgbClr val="4B4B4B"/>
                </a:solidFill>
              </a:rPr>
              <a:t>vervolgens op cartoon-balans te klikken, komt u op de leermodule terecht.</a:t>
            </a:r>
            <a:endParaRPr lang="nl-BE" sz="1050" dirty="0">
              <a:solidFill>
                <a:srgbClr val="4B4B4B"/>
              </a:solidFill>
            </a:endParaRPr>
          </a:p>
          <a:p>
            <a:pPr marL="0" lvl="1"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smtClean="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ea typeface="Tahoma" panose="020B0604030504040204" pitchFamily="34" charset="0"/>
                <a:cs typeface="Tahoma" panose="020B0604030504040204" pitchFamily="34" charset="0"/>
              </a:rPr>
              <a:t> </a:t>
            </a:r>
            <a:endParaRPr lang="nl-BE" sz="900" dirty="0" smtClean="0">
              <a:latin typeface="Tahoma" panose="020B0604030504040204" pitchFamily="34" charset="0"/>
              <a:ea typeface="Tahoma" panose="020B0604030504040204" pitchFamily="34" charset="0"/>
              <a:cs typeface="Tahoma" panose="020B0604030504040204" pitchFamily="34" charset="0"/>
            </a:endParaRPr>
          </a:p>
          <a:p>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23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22</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smtClean="0">
                <a:solidFill>
                  <a:srgbClr val="4B4B4B"/>
                </a:solidFill>
              </a:rPr>
              <a:t>BESCHIKBAAR MATERIAAL</a:t>
            </a:r>
            <a:endParaRPr lang="nl-BE" sz="1100" dirty="0">
              <a:solidFill>
                <a:srgbClr val="4B4B4B"/>
              </a:solidFill>
              <a:ea typeface="Tahoma" panose="020B0604030504040204" pitchFamily="34" charset="0"/>
              <a:cs typeface="Tahoma" panose="020B0604030504040204" pitchFamily="34" charset="0"/>
            </a:endParaRPr>
          </a:p>
          <a:p>
            <a:pPr marL="0" lvl="1" algn="just">
              <a:spcAft>
                <a:spcPts val="600"/>
              </a:spcAft>
              <a:defRPr/>
            </a:pPr>
            <a:r>
              <a:rPr lang="nl-BE" sz="1050" b="1" dirty="0" smtClean="0">
                <a:solidFill>
                  <a:srgbClr val="4B4B4B"/>
                </a:solidFill>
                <a:ea typeface="Tahoma" panose="020B0604030504040204" pitchFamily="34" charset="0"/>
                <a:cs typeface="Tahoma" panose="020B0604030504040204" pitchFamily="34" charset="0"/>
              </a:rPr>
              <a:t>Hoe </a:t>
            </a:r>
            <a:r>
              <a:rPr lang="nl-BE" sz="1050" b="1" dirty="0">
                <a:solidFill>
                  <a:srgbClr val="4B4B4B"/>
                </a:solidFill>
                <a:ea typeface="Tahoma" panose="020B0604030504040204" pitchFamily="34" charset="0"/>
                <a:cs typeface="Tahoma" panose="020B0604030504040204" pitchFamily="34" charset="0"/>
              </a:rPr>
              <a:t>kan ik mijn patiënt motiveren</a:t>
            </a:r>
            <a:r>
              <a:rPr lang="nl-BE" sz="1050" b="1" dirty="0" smtClean="0">
                <a:solidFill>
                  <a:srgbClr val="4B4B4B"/>
                </a:solidFill>
                <a:ea typeface="Tahoma" panose="020B0604030504040204" pitchFamily="34" charset="0"/>
                <a:cs typeface="Tahoma" panose="020B0604030504040204" pitchFamily="34" charset="0"/>
              </a:rPr>
              <a:t>?</a:t>
            </a:r>
            <a:endParaRPr lang="nl-BE" sz="1050" u="sng" dirty="0">
              <a:solidFill>
                <a:srgbClr val="4B4B4B"/>
              </a:solidFill>
            </a:endParaRPr>
          </a:p>
          <a:p>
            <a:pPr algn="just"/>
            <a:r>
              <a:rPr lang="nl-BE" sz="1050" u="sng" dirty="0">
                <a:solidFill>
                  <a:srgbClr val="4B4B4B"/>
                </a:solidFill>
                <a:hlinkClick r:id="rId3"/>
              </a:rPr>
              <a:t>Educatiebrochure</a:t>
            </a:r>
            <a:r>
              <a:rPr lang="nl-BE" sz="1050" dirty="0">
                <a:solidFill>
                  <a:srgbClr val="4B4B4B"/>
                </a:solidFill>
              </a:rPr>
              <a:t>: deze brochure informeert 65-plussers die een slaap- of kalmeringsmiddel gebruiken over de negatieve gevolgen van langdurig gebruik, met specifieke aandacht voor het effect op het valrisico. In de brochure worden een aantal zeer concrete tips gegeven voor een goede nachtrust zonder slaapmedicatie. </a:t>
            </a:r>
          </a:p>
          <a:p>
            <a:pPr lvl="0" algn="just">
              <a:defRPr/>
            </a:pPr>
            <a:r>
              <a:rPr lang="nl-BE" sz="1050" b="1" dirty="0" smtClean="0">
                <a:solidFill>
                  <a:srgbClr val="4B4B4B"/>
                </a:solidFill>
              </a:rPr>
              <a:t>Belangrijk</a:t>
            </a:r>
            <a:r>
              <a:rPr lang="nl-BE" sz="1050" b="1" dirty="0">
                <a:solidFill>
                  <a:srgbClr val="4B4B4B"/>
                </a:solidFill>
              </a:rPr>
              <a:t>:</a:t>
            </a:r>
            <a:r>
              <a:rPr lang="nl-BE" sz="1050" dirty="0">
                <a:solidFill>
                  <a:srgbClr val="4B4B4B"/>
                </a:solidFill>
              </a:rPr>
              <a:t> </a:t>
            </a:r>
            <a:r>
              <a:rPr lang="nl-BE" sz="1050" dirty="0" smtClean="0">
                <a:solidFill>
                  <a:srgbClr val="4B4B4B"/>
                </a:solidFill>
              </a:rPr>
              <a:t>het </a:t>
            </a:r>
            <a:r>
              <a:rPr lang="nl-BE" sz="1050" dirty="0">
                <a:solidFill>
                  <a:srgbClr val="4B4B4B"/>
                </a:solidFill>
              </a:rPr>
              <a:t>is de bedoeling dat een gezondheidswerker (arts, apotheker, verpleegkundige of paramedicus met kennis van zaken) de brochure samen met de patiënt overloopt en </a:t>
            </a:r>
            <a:r>
              <a:rPr lang="nl-BE" sz="1050" dirty="0" smtClean="0">
                <a:solidFill>
                  <a:srgbClr val="4B4B4B"/>
                </a:solidFill>
              </a:rPr>
              <a:t>de mogelijkheden bespreekt. </a:t>
            </a:r>
            <a:r>
              <a:rPr lang="nl-BE" sz="1050" dirty="0">
                <a:solidFill>
                  <a:srgbClr val="4B4B4B"/>
                </a:solidFill>
              </a:rPr>
              <a:t>De brochure wordt dan ook best aangevraagd en aangewend door personen en/of organisaties met een gezondheidswerker/patiëntrelatie.</a:t>
            </a:r>
          </a:p>
          <a:p>
            <a:pPr algn="just"/>
            <a:endParaRPr lang="nl-BE" sz="1050" u="sng" dirty="0">
              <a:solidFill>
                <a:srgbClr val="4B4B4B"/>
              </a:solidFill>
            </a:endParaRPr>
          </a:p>
          <a:p>
            <a:pPr algn="just" fontAlgn="ctr"/>
            <a:r>
              <a:rPr lang="nl-BE" sz="1050" u="sng" dirty="0">
                <a:solidFill>
                  <a:srgbClr val="4B4B4B"/>
                </a:solidFill>
              </a:rPr>
              <a:t>Algoritmes voor oordeelkundig gebruik van psychofarmaca i.k.v. valrisico bij </a:t>
            </a:r>
            <a:r>
              <a:rPr lang="nl-BE" sz="1050" u="sng" dirty="0" smtClean="0">
                <a:solidFill>
                  <a:srgbClr val="4B4B4B"/>
                </a:solidFill>
              </a:rPr>
              <a:t>ouderen</a:t>
            </a:r>
            <a:r>
              <a:rPr lang="nl-BE" sz="1050" dirty="0" smtClean="0">
                <a:solidFill>
                  <a:srgbClr val="4B4B4B"/>
                </a:solidFill>
              </a:rPr>
              <a:t>: de </a:t>
            </a:r>
            <a:r>
              <a:rPr lang="nl-BE" sz="1050" dirty="0">
                <a:solidFill>
                  <a:srgbClr val="4B4B4B"/>
                </a:solidFill>
              </a:rPr>
              <a:t>algoritmes informeren gezondheidswerkers zoals artsen, apothekers, verpleegkundigen,... over de invloed van psychofarmaca op het verhoogde valrisico bij ouderen en begeleiden hen bij het rationaliseren en eventueel afbouwen/stoppen van psychofarmaca</a:t>
            </a:r>
            <a:r>
              <a:rPr lang="nl-BE" sz="1050" dirty="0" smtClean="0">
                <a:solidFill>
                  <a:srgbClr val="4B4B4B"/>
                </a:solidFill>
              </a:rPr>
              <a:t>. </a:t>
            </a:r>
            <a:endParaRPr lang="nl-BE" sz="1050" dirty="0">
              <a:solidFill>
                <a:srgbClr val="4B4B4B"/>
              </a:solidFill>
            </a:endParaRPr>
          </a:p>
          <a:p>
            <a:pPr marL="0" lvl="1"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smtClean="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ea typeface="Tahoma" panose="020B0604030504040204" pitchFamily="34" charset="0"/>
                <a:cs typeface="Tahoma" panose="020B0604030504040204" pitchFamily="34" charset="0"/>
              </a:rPr>
              <a:t> </a:t>
            </a:r>
            <a:endParaRPr lang="nl-BE" sz="900" dirty="0" smtClean="0">
              <a:latin typeface="Tahoma" panose="020B0604030504040204" pitchFamily="34" charset="0"/>
              <a:ea typeface="Tahoma" panose="020B0604030504040204" pitchFamily="34" charset="0"/>
              <a:cs typeface="Tahoma" panose="020B0604030504040204" pitchFamily="34" charset="0"/>
            </a:endParaRPr>
          </a:p>
          <a:p>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6562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23</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smtClean="0">
                <a:solidFill>
                  <a:srgbClr val="4B4B4B"/>
                </a:solidFill>
              </a:rPr>
              <a:t>SENSIBILISATIEFILMPJE</a:t>
            </a:r>
            <a:endParaRPr lang="nl-BE" sz="1100" dirty="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rPr>
              <a:t>In </a:t>
            </a:r>
            <a:r>
              <a:rPr lang="nl-BE" sz="1050" dirty="0">
                <a:solidFill>
                  <a:srgbClr val="4B4B4B"/>
                </a:solidFill>
              </a:rPr>
              <a:t>het filmpje </a:t>
            </a:r>
            <a:r>
              <a:rPr lang="nl-BE" sz="1050" u="sng" dirty="0">
                <a:solidFill>
                  <a:srgbClr val="4B4B4B"/>
                </a:solidFill>
                <a:hlinkClick r:id="rId3"/>
              </a:rPr>
              <a:t>‘Van slaappillen kan je vallen’</a:t>
            </a:r>
            <a:r>
              <a:rPr lang="nl-BE" sz="1050" dirty="0">
                <a:solidFill>
                  <a:srgbClr val="4B4B4B"/>
                </a:solidFill>
              </a:rPr>
              <a:t> getuigen 3 ouderen over het succesvol afbouwen en stoppen van slaappillen en het effect daarvan op hun dagelijks functioneren. Professionelen geven bijkomende informatie over het gebruik van slaappillen op oudere leeftijd. Dit filmpje werd opgenomen in </a:t>
            </a:r>
            <a:r>
              <a:rPr lang="nl-BE" sz="1050" b="1" dirty="0">
                <a:solidFill>
                  <a:srgbClr val="4B4B4B"/>
                </a:solidFill>
              </a:rPr>
              <a:t>WZC Leiehome in Drongen</a:t>
            </a:r>
            <a:r>
              <a:rPr lang="nl-BE" sz="1050" dirty="0">
                <a:solidFill>
                  <a:srgbClr val="4B4B4B"/>
                </a:solidFill>
              </a:rPr>
              <a:t>.</a:t>
            </a:r>
          </a:p>
          <a:p>
            <a:pPr algn="just"/>
            <a:endParaRPr lang="nl-BE" sz="1050" dirty="0">
              <a:latin typeface="+mj-lt"/>
            </a:endParaRPr>
          </a:p>
          <a:p>
            <a:pPr algn="just"/>
            <a:r>
              <a:rPr lang="nl-BE" sz="1050" dirty="0">
                <a:solidFill>
                  <a:srgbClr val="4B4B4B"/>
                </a:solidFill>
                <a:latin typeface="+mj-lt"/>
                <a:ea typeface="Tahoma" panose="020B0604030504040204" pitchFamily="34" charset="0"/>
                <a:cs typeface="Tahoma" panose="020B0604030504040204" pitchFamily="34" charset="0"/>
              </a:rPr>
              <a:t>Het kwaliteitsverbeterende project in WZC Leiehome te Drongen is een mooi praktijkvoorbeeld waarbij gesproken kan worden van een </a:t>
            </a:r>
            <a:r>
              <a:rPr lang="nl-BE" sz="1050" dirty="0" smtClean="0">
                <a:solidFill>
                  <a:srgbClr val="4B4B4B"/>
                </a:solidFill>
                <a:latin typeface="+mj-lt"/>
                <a:ea typeface="Tahoma" panose="020B0604030504040204" pitchFamily="34" charset="0"/>
                <a:cs typeface="Tahoma" panose="020B0604030504040204" pitchFamily="34" charset="0"/>
              </a:rPr>
              <a:t>succesverhaal. Er </a:t>
            </a:r>
            <a:r>
              <a:rPr lang="nl-BE" sz="1050" dirty="0">
                <a:solidFill>
                  <a:srgbClr val="4B4B4B"/>
                </a:solidFill>
                <a:latin typeface="+mj-lt"/>
                <a:ea typeface="Tahoma" panose="020B0604030504040204" pitchFamily="34" charset="0"/>
                <a:cs typeface="Tahoma" panose="020B0604030504040204" pitchFamily="34" charset="0"/>
              </a:rPr>
              <a:t>werd ingezet op een rationeler gebruik van psychofarmaca door </a:t>
            </a:r>
            <a:r>
              <a:rPr lang="nl-BE" sz="1050" dirty="0" smtClean="0">
                <a:solidFill>
                  <a:srgbClr val="4B4B4B"/>
                </a:solidFill>
                <a:latin typeface="+mj-lt"/>
                <a:ea typeface="Tahoma" panose="020B0604030504040204" pitchFamily="34" charset="0"/>
                <a:cs typeface="Tahoma" panose="020B0604030504040204" pitchFamily="34" charset="0"/>
              </a:rPr>
              <a:t>middel van </a:t>
            </a:r>
            <a:r>
              <a:rPr lang="nl-BE" sz="1050" dirty="0">
                <a:solidFill>
                  <a:srgbClr val="4B4B4B"/>
                </a:solidFill>
                <a:latin typeface="+mj-lt"/>
                <a:ea typeface="Tahoma" panose="020B0604030504040204" pitchFamily="34" charset="0"/>
                <a:cs typeface="Tahoma" panose="020B0604030504040204" pitchFamily="34" charset="0"/>
              </a:rPr>
              <a:t>aanpak waarbij de patiënt centraal </a:t>
            </a:r>
            <a:r>
              <a:rPr lang="nl-BE" sz="1050" dirty="0" smtClean="0">
                <a:solidFill>
                  <a:srgbClr val="4B4B4B"/>
                </a:solidFill>
                <a:latin typeface="+mj-lt"/>
                <a:ea typeface="Tahoma" panose="020B0604030504040204" pitchFamily="34" charset="0"/>
                <a:cs typeface="Tahoma" panose="020B0604030504040204" pitchFamily="34" charset="0"/>
              </a:rPr>
              <a:t>staat. Een </a:t>
            </a:r>
            <a:r>
              <a:rPr lang="nl-BE" sz="1050" dirty="0">
                <a:solidFill>
                  <a:srgbClr val="4B4B4B"/>
                </a:solidFill>
                <a:latin typeface="+mj-lt"/>
                <a:ea typeface="Tahoma" panose="020B0604030504040204" pitchFamily="34" charset="0"/>
                <a:cs typeface="Tahoma" panose="020B0604030504040204" pitchFamily="34" charset="0"/>
              </a:rPr>
              <a:t>significante daling in psychofarmaca werd daarmee bereikt, zelfs na 1 jaar follow-up</a:t>
            </a:r>
            <a:r>
              <a:rPr lang="nl-BE" sz="1050" dirty="0" smtClean="0">
                <a:solidFill>
                  <a:srgbClr val="4B4B4B"/>
                </a:solidFill>
                <a:latin typeface="+mj-lt"/>
                <a:ea typeface="Tahoma" panose="020B0604030504040204" pitchFamily="34" charset="0"/>
                <a:cs typeface="Tahoma" panose="020B0604030504040204" pitchFamily="34" charset="0"/>
              </a:rPr>
              <a:t>. </a:t>
            </a:r>
            <a:endParaRPr lang="nl-BE" sz="1050" dirty="0">
              <a:solidFill>
                <a:srgbClr val="4B4B4B"/>
              </a:solidFill>
              <a:latin typeface="+mj-lt"/>
              <a:ea typeface="Tahoma" panose="020B0604030504040204" pitchFamily="34" charset="0"/>
              <a:cs typeface="Tahoma" panose="020B0604030504040204" pitchFamily="34" charset="0"/>
            </a:endParaRPr>
          </a:p>
          <a:p>
            <a:pPr marL="0" lvl="1"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algn="just">
              <a:spcBef>
                <a:spcPts val="0"/>
              </a:spcBef>
            </a:pPr>
            <a:r>
              <a:rPr lang="nl-BE" sz="1050" b="1" dirty="0">
                <a:solidFill>
                  <a:srgbClr val="4B4B4B"/>
                </a:solidFill>
              </a:rPr>
              <a:t>Tips:</a:t>
            </a:r>
            <a:endParaRPr lang="nl-BE" sz="1050" dirty="0">
              <a:solidFill>
                <a:srgbClr val="4B4B4B"/>
              </a:solidFill>
            </a:endParaRPr>
          </a:p>
          <a:p>
            <a:pPr marL="171450" lvl="0" indent="-171450" algn="just">
              <a:spcBef>
                <a:spcPts val="0"/>
              </a:spcBef>
              <a:buFont typeface="Arial" pitchFamily="34" charset="0"/>
              <a:buChar char="•"/>
            </a:pPr>
            <a:r>
              <a:rPr lang="nl-BE" sz="1050" dirty="0">
                <a:solidFill>
                  <a:srgbClr val="4B4B4B"/>
                </a:solidFill>
              </a:rPr>
              <a:t>Filmpje speelt af bij aanklikken foto (op voorwaarde dat er internetverbinding is)</a:t>
            </a:r>
          </a:p>
          <a:p>
            <a:pPr marL="171450" lvl="0" indent="-171450" algn="just">
              <a:spcBef>
                <a:spcPts val="0"/>
              </a:spcBef>
              <a:buFont typeface="Arial" pitchFamily="34" charset="0"/>
              <a:buChar char="•"/>
            </a:pPr>
            <a:r>
              <a:rPr lang="nl-BE" sz="1050" dirty="0">
                <a:solidFill>
                  <a:srgbClr val="4B4B4B"/>
                </a:solidFill>
              </a:rPr>
              <a:t>Filmpje kan gratis gedownload worden via </a:t>
            </a:r>
            <a:r>
              <a:rPr lang="nl-BE" sz="1050" dirty="0">
                <a:solidFill>
                  <a:srgbClr val="4B4B4B"/>
                </a:solidFill>
                <a:hlinkClick r:id="rId3"/>
              </a:rPr>
              <a:t>https://vimeo.com/119361330</a:t>
            </a:r>
            <a:endParaRPr lang="nl-BE" sz="1050" dirty="0">
              <a:solidFill>
                <a:srgbClr val="4B4B4B"/>
              </a:solidFill>
            </a:endParaRPr>
          </a:p>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smtClean="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ea typeface="Tahoma" panose="020B0604030504040204" pitchFamily="34" charset="0"/>
                <a:cs typeface="Tahoma" panose="020B0604030504040204" pitchFamily="34" charset="0"/>
              </a:rPr>
              <a:t> </a:t>
            </a:r>
            <a:endParaRPr lang="nl-BE" sz="900" dirty="0" smtClean="0">
              <a:latin typeface="Tahoma" panose="020B0604030504040204" pitchFamily="34" charset="0"/>
              <a:ea typeface="Tahoma" panose="020B0604030504040204" pitchFamily="34" charset="0"/>
              <a:cs typeface="Tahoma" panose="020B0604030504040204" pitchFamily="34" charset="0"/>
            </a:endParaRPr>
          </a:p>
          <a:p>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2112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24</a:t>
            </a:fld>
            <a:endParaRPr lang="nl-BE"/>
          </a:p>
        </p:txBody>
      </p:sp>
      <p:sp>
        <p:nvSpPr>
          <p:cNvPr id="5" name="Tijdelijke aanduiding voor notities 2"/>
          <p:cNvSpPr txBox="1">
            <a:spLocks/>
          </p:cNvSpPr>
          <p:nvPr/>
        </p:nvSpPr>
        <p:spPr>
          <a:xfrm>
            <a:off x="1124744" y="4355976"/>
            <a:ext cx="4608512" cy="403244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lvl="1" algn="just">
              <a:spcAft>
                <a:spcPts val="600"/>
              </a:spcAft>
            </a:pPr>
            <a:r>
              <a:rPr lang="nl-BE" sz="1100" b="1" u="sng" dirty="0" smtClean="0">
                <a:solidFill>
                  <a:srgbClr val="4B4B4B"/>
                </a:solidFill>
              </a:rPr>
              <a:t>REACTIES OP HET FILMPJE</a:t>
            </a:r>
            <a:endParaRPr lang="nl-BE" sz="1100" dirty="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rPr>
              <a:t>Bevraag en bespreek de reacties van de deelnemers op het filmpje a.d.h.v. de richtvragen in de slide.</a:t>
            </a:r>
            <a:endParaRPr lang="nl-BE" sz="1050" dirty="0">
              <a:solidFill>
                <a:srgbClr val="4B4B4B"/>
              </a:solidFill>
              <a:latin typeface="+mj-lt"/>
              <a:ea typeface="Tahoma" panose="020B0604030504040204" pitchFamily="34" charset="0"/>
              <a:cs typeface="Tahoma" panose="020B0604030504040204" pitchFamily="34" charset="0"/>
            </a:endParaRPr>
          </a:p>
          <a:p>
            <a:pPr marL="0" lvl="1" indent="0" algn="just">
              <a:spcAft>
                <a:spcPts val="600"/>
              </a:spcAft>
              <a:buNone/>
            </a:pPr>
            <a:endParaRPr lang="nl-BE" sz="1050" dirty="0">
              <a:solidFill>
                <a:srgbClr val="4B4B4B"/>
              </a:solidFill>
            </a:endParaRPr>
          </a:p>
          <a:p>
            <a:pPr algn="just">
              <a:spcAft>
                <a:spcPts val="600"/>
              </a:spcAft>
            </a:pPr>
            <a:endParaRPr lang="nl-BE" sz="1050" dirty="0">
              <a:solidFill>
                <a:srgbClr val="4B4B4B"/>
              </a:solidFill>
              <a:ea typeface="Tahoma" panose="020B0604030504040204" pitchFamily="34" charset="0"/>
              <a:cs typeface="Tahoma" panose="020B0604030504040204" pitchFamily="34" charset="0"/>
            </a:endParaRPr>
          </a:p>
          <a:p>
            <a:pPr marL="628650" lvl="1" indent="-171450" algn="just">
              <a:buFont typeface="Arial" pitchFamily="34" charset="0"/>
              <a:buChar char="•"/>
            </a:pPr>
            <a:endParaRPr lang="nl-BE" sz="1050" dirty="0" smtClean="0">
              <a:solidFill>
                <a:srgbClr val="4B4B4B"/>
              </a:solidFill>
              <a:ea typeface="Tahoma" panose="020B0604030504040204" pitchFamily="34" charset="0"/>
              <a:cs typeface="Tahoma" panose="020B0604030504040204" pitchFamily="34" charset="0"/>
            </a:endParaRPr>
          </a:p>
          <a:p>
            <a:pPr algn="just"/>
            <a:r>
              <a:rPr lang="nl-BE" sz="1050" dirty="0" smtClean="0">
                <a:solidFill>
                  <a:srgbClr val="4B4B4B"/>
                </a:solidFill>
                <a:ea typeface="Tahoma" panose="020B0604030504040204" pitchFamily="34" charset="0"/>
                <a:cs typeface="Tahoma" panose="020B0604030504040204" pitchFamily="34" charset="0"/>
              </a:rPr>
              <a:t> </a:t>
            </a:r>
            <a:endParaRPr lang="nl-BE" sz="900" dirty="0" smtClean="0">
              <a:latin typeface="Tahoma" panose="020B0604030504040204" pitchFamily="34" charset="0"/>
              <a:ea typeface="Tahoma" panose="020B0604030504040204" pitchFamily="34" charset="0"/>
              <a:cs typeface="Tahoma" panose="020B0604030504040204" pitchFamily="34" charset="0"/>
            </a:endParaRPr>
          </a:p>
          <a:p>
            <a:r>
              <a:rPr lang="nl-BE" sz="900" dirty="0" smtClean="0">
                <a:latin typeface="Tahoma" panose="020B0604030504040204" pitchFamily="34" charset="0"/>
                <a:ea typeface="Tahoma" panose="020B0604030504040204" pitchFamily="34" charset="0"/>
                <a:cs typeface="Tahoma" panose="020B0604030504040204" pitchFamily="34" charset="0"/>
              </a:rPr>
              <a:t/>
            </a:r>
            <a:br>
              <a:rPr lang="nl-BE" sz="900" dirty="0" smtClean="0">
                <a:latin typeface="Tahoma" panose="020B0604030504040204" pitchFamily="34" charset="0"/>
                <a:ea typeface="Tahoma" panose="020B0604030504040204" pitchFamily="34" charset="0"/>
                <a:cs typeface="Tahoma" panose="020B0604030504040204" pitchFamily="34" charset="0"/>
              </a:rPr>
            </a:br>
            <a:endParaRPr lang="nl-BE" sz="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053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25</a:t>
            </a:fld>
            <a:endParaRPr lang="nl-BE"/>
          </a:p>
        </p:txBody>
      </p:sp>
    </p:spTree>
    <p:extLst>
      <p:ext uri="{BB962C8B-B14F-4D97-AF65-F5344CB8AC3E}">
        <p14:creationId xmlns:p14="http://schemas.microsoft.com/office/powerpoint/2010/main" val="3753962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A0CD398-B0E1-4FD6-BE8B-4772C26BF0F4}" type="slidenum">
              <a:rPr lang="nl-BE" smtClean="0"/>
              <a:t>26</a:t>
            </a:fld>
            <a:endParaRPr lang="nl-BE"/>
          </a:p>
        </p:txBody>
      </p:sp>
    </p:spTree>
    <p:extLst>
      <p:ext uri="{BB962C8B-B14F-4D97-AF65-F5344CB8AC3E}">
        <p14:creationId xmlns:p14="http://schemas.microsoft.com/office/powerpoint/2010/main" val="943115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A0CD398-B0E1-4FD6-BE8B-4772C26BF0F4}" type="slidenum">
              <a:rPr lang="nl-BE" smtClean="0"/>
              <a:t>27</a:t>
            </a:fld>
            <a:endParaRPr lang="nl-BE"/>
          </a:p>
        </p:txBody>
      </p:sp>
    </p:spTree>
    <p:extLst>
      <p:ext uri="{BB962C8B-B14F-4D97-AF65-F5344CB8AC3E}">
        <p14:creationId xmlns:p14="http://schemas.microsoft.com/office/powerpoint/2010/main" val="1591510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28</a:t>
            </a:fld>
            <a:endParaRPr lang="nl-BE"/>
          </a:p>
        </p:txBody>
      </p:sp>
    </p:spTree>
    <p:extLst>
      <p:ext uri="{BB962C8B-B14F-4D97-AF65-F5344CB8AC3E}">
        <p14:creationId xmlns:p14="http://schemas.microsoft.com/office/powerpoint/2010/main" val="1385348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29</a:t>
            </a:fld>
            <a:endParaRPr lang="nl-BE"/>
          </a:p>
        </p:txBody>
      </p:sp>
    </p:spTree>
    <p:extLst>
      <p:ext uri="{BB962C8B-B14F-4D97-AF65-F5344CB8AC3E}">
        <p14:creationId xmlns:p14="http://schemas.microsoft.com/office/powerpoint/2010/main" val="199218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25538" y="684213"/>
            <a:ext cx="4572000" cy="3429000"/>
          </a:xfrm>
        </p:spPr>
      </p:sp>
      <p:sp>
        <p:nvSpPr>
          <p:cNvPr id="3" name="Tijdelijke aanduiding voor notities 2"/>
          <p:cNvSpPr>
            <a:spLocks noGrp="1"/>
          </p:cNvSpPr>
          <p:nvPr>
            <p:ph type="body" idx="1"/>
          </p:nvPr>
        </p:nvSpPr>
        <p:spPr>
          <a:xfrm>
            <a:off x="1124744" y="4343400"/>
            <a:ext cx="4608512" cy="4114800"/>
          </a:xfrm>
        </p:spPr>
        <p:txBody>
          <a:bodyPr/>
          <a:lstStyle/>
          <a:p>
            <a:pPr marL="355600" indent="-355600" algn="just">
              <a:buFont typeface="+mj-lt"/>
              <a:buAutoNum type="arabicPeriod"/>
            </a:pPr>
            <a:r>
              <a:rPr lang="nl-BE" b="1" dirty="0" smtClean="0">
                <a:solidFill>
                  <a:srgbClr val="007114"/>
                </a:solidFill>
                <a:ea typeface="Verdana" pitchFamily="34" charset="0"/>
                <a:cs typeface="Verdana" pitchFamily="34" charset="0"/>
              </a:rPr>
              <a:t>Kennismaking</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Wie is wie?</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Wat verwachten de huisartsen/apothekers van dit MFO?</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Wat is een MFO?</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Verloop van een MFO?</a:t>
            </a:r>
            <a:endParaRPr lang="nl-BE" sz="1050" dirty="0">
              <a:solidFill>
                <a:srgbClr val="4B4B4B"/>
              </a:solidFill>
              <a:ea typeface="Verdana" pitchFamily="34" charset="0"/>
              <a:cs typeface="Verdana" pitchFamily="34" charset="0"/>
            </a:endParaRPr>
          </a:p>
          <a:p>
            <a:pPr marL="355600" indent="-355600" algn="just">
              <a:buFont typeface="+mj-lt"/>
              <a:buAutoNum type="arabicPeriod"/>
            </a:pPr>
            <a:r>
              <a:rPr lang="nl-BE" b="1" dirty="0">
                <a:solidFill>
                  <a:srgbClr val="007114"/>
                </a:solidFill>
                <a:ea typeface="Verdana" pitchFamily="34" charset="0"/>
                <a:cs typeface="Verdana" pitchFamily="34" charset="0"/>
              </a:rPr>
              <a:t>Valpreventie</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Incidentie</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Realiteit</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Valrisicofactoren </a:t>
            </a:r>
            <a:endParaRPr lang="nl-BE" sz="1050" dirty="0" smtClean="0">
              <a:solidFill>
                <a:srgbClr val="4B4B4B"/>
              </a:solidFill>
              <a:ea typeface="Verdana" pitchFamily="34" charset="0"/>
              <a:cs typeface="Verdana" pitchFamily="34" charset="0"/>
            </a:endParaRP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Gevolgen</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Voorbeeld: gevolgen van een heupfractuur</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Week van de Valpreventie</a:t>
            </a:r>
            <a:endParaRPr lang="nl-BE" sz="1050" dirty="0">
              <a:solidFill>
                <a:srgbClr val="4B4B4B"/>
              </a:solidFill>
              <a:ea typeface="Verdana" pitchFamily="34" charset="0"/>
              <a:cs typeface="Verdana" pitchFamily="34" charset="0"/>
            </a:endParaRPr>
          </a:p>
          <a:p>
            <a:pPr marL="355600" indent="-355600" algn="just">
              <a:buFont typeface="+mj-lt"/>
              <a:buAutoNum type="arabicPeriod"/>
            </a:pPr>
            <a:r>
              <a:rPr lang="nl-BE" b="1" dirty="0">
                <a:solidFill>
                  <a:srgbClr val="007114"/>
                </a:solidFill>
                <a:ea typeface="Verdana" pitchFamily="34" charset="0"/>
                <a:cs typeface="Verdana" pitchFamily="34" charset="0"/>
              </a:rPr>
              <a:t>Medicatie en vallen</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Wanneer is er een verhoogd valrisico?</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Psychofarmaca en vallen</a:t>
            </a:r>
          </a:p>
          <a:p>
            <a:pPr marL="355600" indent="-355600" algn="just">
              <a:buFont typeface="+mj-lt"/>
              <a:buAutoNum type="arabicPeriod"/>
            </a:pPr>
            <a:r>
              <a:rPr lang="nl-BE" b="1" dirty="0">
                <a:solidFill>
                  <a:srgbClr val="007114"/>
                </a:solidFill>
                <a:ea typeface="Verdana" pitchFamily="34" charset="0"/>
                <a:cs typeface="Verdana" pitchFamily="34" charset="0"/>
              </a:rPr>
              <a:t>Afbouw van benzodiazepines</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Waarmee rekening houden bij opstart benzodiazepine?</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Tips voor een goede slaap (slaaphygiëne)</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Hoe een benzodiazepine afbouwen?</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Richtlijnen voor artsen en apothekers</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Beschikbaar materiaal: hoe kan ik mijn patiënt motiveren?</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Sensibilisatiefilmpje</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Reacties op het filmpje</a:t>
            </a:r>
            <a:endParaRPr lang="nl-BE" sz="1050" dirty="0">
              <a:solidFill>
                <a:srgbClr val="4B4B4B"/>
              </a:solidFill>
              <a:ea typeface="Verdana" pitchFamily="34" charset="0"/>
              <a:cs typeface="Verdana" pitchFamily="34" charset="0"/>
            </a:endParaRPr>
          </a:p>
          <a:p>
            <a:pPr marL="355600" indent="-355600" algn="just">
              <a:buFont typeface="+mj-lt"/>
              <a:buAutoNum type="arabicPeriod"/>
            </a:pPr>
            <a:r>
              <a:rPr lang="nl-BE" b="1" dirty="0" smtClean="0">
                <a:solidFill>
                  <a:srgbClr val="007114"/>
                </a:solidFill>
                <a:ea typeface="Verdana" pitchFamily="34" charset="0"/>
                <a:cs typeface="Verdana" pitchFamily="34" charset="0"/>
              </a:rPr>
              <a:t>Casussen</a:t>
            </a:r>
            <a:endParaRPr lang="nl-BE" b="1" dirty="0">
              <a:solidFill>
                <a:srgbClr val="007114"/>
              </a:solidFill>
              <a:ea typeface="Verdana" pitchFamily="34" charset="0"/>
              <a:cs typeface="Verdana" pitchFamily="34" charset="0"/>
            </a:endParaRPr>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3</a:t>
            </a:fld>
            <a:endParaRPr lang="nl-BE"/>
          </a:p>
        </p:txBody>
      </p:sp>
    </p:spTree>
    <p:extLst>
      <p:ext uri="{BB962C8B-B14F-4D97-AF65-F5344CB8AC3E}">
        <p14:creationId xmlns:p14="http://schemas.microsoft.com/office/powerpoint/2010/main" val="1050009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FA0CD398-B0E1-4FD6-BE8B-4772C26BF0F4}" type="slidenum">
              <a:rPr lang="nl-BE" smtClean="0"/>
              <a:t>30</a:t>
            </a:fld>
            <a:endParaRPr lang="nl-BE"/>
          </a:p>
        </p:txBody>
      </p:sp>
    </p:spTree>
    <p:extLst>
      <p:ext uri="{BB962C8B-B14F-4D97-AF65-F5344CB8AC3E}">
        <p14:creationId xmlns:p14="http://schemas.microsoft.com/office/powerpoint/2010/main" val="3759696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31</a:t>
            </a:fld>
            <a:endParaRPr lang="nl-BE"/>
          </a:p>
        </p:txBody>
      </p:sp>
    </p:spTree>
    <p:extLst>
      <p:ext uri="{BB962C8B-B14F-4D97-AF65-F5344CB8AC3E}">
        <p14:creationId xmlns:p14="http://schemas.microsoft.com/office/powerpoint/2010/main" val="1385348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endParaRPr lang="nl-BE" dirty="0"/>
          </a:p>
        </p:txBody>
      </p:sp>
      <p:sp>
        <p:nvSpPr>
          <p:cNvPr id="4" name="Slide Number Placeholder 3"/>
          <p:cNvSpPr>
            <a:spLocks noGrp="1"/>
          </p:cNvSpPr>
          <p:nvPr>
            <p:ph type="sldNum" sz="quarter" idx="10"/>
          </p:nvPr>
        </p:nvSpPr>
        <p:spPr/>
        <p:txBody>
          <a:bodyPr/>
          <a:lstStyle/>
          <a:p>
            <a:fld id="{FA0CD398-B0E1-4FD6-BE8B-4772C26BF0F4}" type="slidenum">
              <a:rPr lang="nl-BE" smtClean="0"/>
              <a:t>32</a:t>
            </a:fld>
            <a:endParaRPr lang="nl-BE"/>
          </a:p>
        </p:txBody>
      </p:sp>
    </p:spTree>
    <p:extLst>
      <p:ext uri="{BB962C8B-B14F-4D97-AF65-F5344CB8AC3E}">
        <p14:creationId xmlns:p14="http://schemas.microsoft.com/office/powerpoint/2010/main" val="3321192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FA0CD398-B0E1-4FD6-BE8B-4772C26BF0F4}" type="slidenum">
              <a:rPr lang="nl-BE" smtClean="0"/>
              <a:t>33</a:t>
            </a:fld>
            <a:endParaRPr lang="nl-BE"/>
          </a:p>
        </p:txBody>
      </p:sp>
    </p:spTree>
    <p:extLst>
      <p:ext uri="{BB962C8B-B14F-4D97-AF65-F5344CB8AC3E}">
        <p14:creationId xmlns:p14="http://schemas.microsoft.com/office/powerpoint/2010/main" val="1035073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34</a:t>
            </a:fld>
            <a:endParaRPr lang="nl-BE"/>
          </a:p>
        </p:txBody>
      </p:sp>
    </p:spTree>
    <p:extLst>
      <p:ext uri="{BB962C8B-B14F-4D97-AF65-F5344CB8AC3E}">
        <p14:creationId xmlns:p14="http://schemas.microsoft.com/office/powerpoint/2010/main" val="1385348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FA0CD398-B0E1-4FD6-BE8B-4772C26BF0F4}" type="slidenum">
              <a:rPr lang="nl-BE" smtClean="0"/>
              <a:t>35</a:t>
            </a:fld>
            <a:endParaRPr lang="nl-BE"/>
          </a:p>
        </p:txBody>
      </p:sp>
    </p:spTree>
    <p:extLst>
      <p:ext uri="{BB962C8B-B14F-4D97-AF65-F5344CB8AC3E}">
        <p14:creationId xmlns:p14="http://schemas.microsoft.com/office/powerpoint/2010/main" val="1461668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36</a:t>
            </a:fld>
            <a:endParaRPr lang="nl-BE"/>
          </a:p>
        </p:txBody>
      </p:sp>
    </p:spTree>
    <p:extLst>
      <p:ext uri="{BB962C8B-B14F-4D97-AF65-F5344CB8AC3E}">
        <p14:creationId xmlns:p14="http://schemas.microsoft.com/office/powerpoint/2010/main" val="413928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37</a:t>
            </a:fld>
            <a:endParaRPr lang="nl-BE"/>
          </a:p>
        </p:txBody>
      </p:sp>
    </p:spTree>
    <p:extLst>
      <p:ext uri="{BB962C8B-B14F-4D97-AF65-F5344CB8AC3E}">
        <p14:creationId xmlns:p14="http://schemas.microsoft.com/office/powerpoint/2010/main" val="1385348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38</a:t>
            </a:fld>
            <a:endParaRPr lang="nl-BE"/>
          </a:p>
        </p:txBody>
      </p:sp>
    </p:spTree>
    <p:extLst>
      <p:ext uri="{BB962C8B-B14F-4D97-AF65-F5344CB8AC3E}">
        <p14:creationId xmlns:p14="http://schemas.microsoft.com/office/powerpoint/2010/main" val="2267007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39</a:t>
            </a:fld>
            <a:endParaRPr lang="nl-BE"/>
          </a:p>
        </p:txBody>
      </p:sp>
    </p:spTree>
    <p:extLst>
      <p:ext uri="{BB962C8B-B14F-4D97-AF65-F5344CB8AC3E}">
        <p14:creationId xmlns:p14="http://schemas.microsoft.com/office/powerpoint/2010/main" val="163384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124744" y="4343400"/>
            <a:ext cx="4608512" cy="4114800"/>
          </a:xfrm>
        </p:spPr>
        <p:txBody>
          <a:bodyPr/>
          <a:lstStyle/>
          <a:p>
            <a:pPr marL="355600" indent="-355600" algn="just">
              <a:spcAft>
                <a:spcPts val="600"/>
              </a:spcAft>
              <a:buFont typeface="+mj-lt"/>
              <a:buAutoNum type="arabicPeriod"/>
            </a:pPr>
            <a:r>
              <a:rPr lang="nl-BE" b="1" dirty="0">
                <a:solidFill>
                  <a:srgbClr val="007114"/>
                </a:solidFill>
                <a:ea typeface="Verdana" pitchFamily="34" charset="0"/>
                <a:cs typeface="Verdana" pitchFamily="34" charset="0"/>
              </a:rPr>
              <a:t>Kennismaking</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Wie is wie</a:t>
            </a:r>
            <a:r>
              <a:rPr lang="nl-BE" sz="1050" dirty="0" smtClean="0">
                <a:solidFill>
                  <a:srgbClr val="4B4B4B"/>
                </a:solidFill>
                <a:ea typeface="Verdana" pitchFamily="34" charset="0"/>
                <a:cs typeface="Verdana" pitchFamily="34" charset="0"/>
              </a:rPr>
              <a:t>? </a:t>
            </a:r>
            <a:r>
              <a:rPr lang="nl-BE" sz="1050" i="1" dirty="0" smtClean="0">
                <a:solidFill>
                  <a:srgbClr val="4B4B4B"/>
                </a:solidFill>
                <a:ea typeface="Verdana" pitchFamily="34" charset="0"/>
                <a:cs typeface="Verdana" pitchFamily="34" charset="0"/>
              </a:rPr>
              <a:t>(individuele rondvraag)</a:t>
            </a:r>
            <a:endParaRPr lang="nl-BE" sz="1050" dirty="0">
              <a:solidFill>
                <a:srgbClr val="4B4B4B"/>
              </a:solidFill>
              <a:ea typeface="Verdana" pitchFamily="34" charset="0"/>
              <a:cs typeface="Verdana" pitchFamily="34" charset="0"/>
            </a:endParaRP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Wat verwachten de </a:t>
            </a:r>
            <a:r>
              <a:rPr lang="nl-BE" sz="1050" dirty="0" smtClean="0">
                <a:solidFill>
                  <a:srgbClr val="4B4B4B"/>
                </a:solidFill>
                <a:ea typeface="Verdana" pitchFamily="34" charset="0"/>
                <a:cs typeface="Verdana" pitchFamily="34" charset="0"/>
              </a:rPr>
              <a:t>huisartsen/apothekers </a:t>
            </a:r>
            <a:r>
              <a:rPr lang="nl-BE" sz="1050" dirty="0">
                <a:solidFill>
                  <a:srgbClr val="4B4B4B"/>
                </a:solidFill>
                <a:ea typeface="Verdana" pitchFamily="34" charset="0"/>
                <a:cs typeface="Verdana" pitchFamily="34" charset="0"/>
              </a:rPr>
              <a:t>van dit MFO</a:t>
            </a:r>
            <a:r>
              <a:rPr lang="nl-BE" sz="1050" dirty="0" smtClean="0">
                <a:solidFill>
                  <a:srgbClr val="4B4B4B"/>
                </a:solidFill>
                <a:ea typeface="Verdana" pitchFamily="34" charset="0"/>
                <a:cs typeface="Verdana" pitchFamily="34" charset="0"/>
              </a:rPr>
              <a:t>? </a:t>
            </a:r>
            <a:r>
              <a:rPr lang="nl-BE" sz="1050" i="1" dirty="0" smtClean="0">
                <a:solidFill>
                  <a:srgbClr val="4B4B4B"/>
                </a:solidFill>
                <a:ea typeface="Verdana" pitchFamily="34" charset="0"/>
                <a:cs typeface="Verdana" pitchFamily="34" charset="0"/>
              </a:rPr>
              <a:t>(</a:t>
            </a:r>
            <a:r>
              <a:rPr lang="nl-BE" sz="1050" i="1" dirty="0">
                <a:solidFill>
                  <a:srgbClr val="4B4B4B"/>
                </a:solidFill>
                <a:ea typeface="Verdana" pitchFamily="34" charset="0"/>
                <a:cs typeface="Verdana" pitchFamily="34" charset="0"/>
              </a:rPr>
              <a:t>individuele rondvraag</a:t>
            </a:r>
            <a:r>
              <a:rPr lang="nl-BE" sz="1050" i="1" dirty="0" smtClean="0">
                <a:solidFill>
                  <a:srgbClr val="4B4B4B"/>
                </a:solidFill>
                <a:ea typeface="Verdana" pitchFamily="34" charset="0"/>
                <a:cs typeface="Verdana" pitchFamily="34" charset="0"/>
              </a:rPr>
              <a:t>)</a:t>
            </a:r>
            <a:endParaRPr lang="nl-BE" sz="1050" dirty="0">
              <a:solidFill>
                <a:srgbClr val="4B4B4B"/>
              </a:solidFill>
              <a:ea typeface="Verdana" pitchFamily="34" charset="0"/>
              <a:cs typeface="Verdana" pitchFamily="34" charset="0"/>
            </a:endParaRP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Wat is een MFO</a:t>
            </a:r>
            <a:r>
              <a:rPr lang="nl-BE" sz="1050" dirty="0" smtClean="0">
                <a:solidFill>
                  <a:srgbClr val="4B4B4B"/>
                </a:solidFill>
                <a:ea typeface="Verdana" pitchFamily="34" charset="0"/>
                <a:cs typeface="Verdana" pitchFamily="34" charset="0"/>
              </a:rPr>
              <a:t>? </a:t>
            </a:r>
            <a:r>
              <a:rPr lang="nl-BE" sz="1050" i="1" dirty="0" smtClean="0">
                <a:solidFill>
                  <a:srgbClr val="4B4B4B"/>
                </a:solidFill>
                <a:ea typeface="Verdana" pitchFamily="34" charset="0"/>
                <a:cs typeface="Verdana" pitchFamily="34" charset="0"/>
              </a:rPr>
              <a:t>(zie onder)</a:t>
            </a:r>
            <a:endParaRPr lang="nl-BE" sz="1050" i="1" dirty="0">
              <a:solidFill>
                <a:srgbClr val="4B4B4B"/>
              </a:solidFill>
              <a:ea typeface="Verdana" pitchFamily="34" charset="0"/>
              <a:cs typeface="Verdana" pitchFamily="34" charset="0"/>
            </a:endParaRP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Verloop van een MFO</a:t>
            </a:r>
            <a:r>
              <a:rPr lang="nl-BE" sz="1050" dirty="0" smtClean="0">
                <a:solidFill>
                  <a:srgbClr val="4B4B4B"/>
                </a:solidFill>
                <a:ea typeface="Verdana" pitchFamily="34" charset="0"/>
                <a:cs typeface="Verdana" pitchFamily="34" charset="0"/>
              </a:rPr>
              <a:t>? </a:t>
            </a:r>
            <a:r>
              <a:rPr lang="nl-BE" sz="1050" i="1" dirty="0" smtClean="0">
                <a:solidFill>
                  <a:srgbClr val="4B4B4B"/>
                </a:solidFill>
                <a:ea typeface="Verdana" pitchFamily="34" charset="0"/>
                <a:cs typeface="Verdana" pitchFamily="34" charset="0"/>
              </a:rPr>
              <a:t>(volgende slide)</a:t>
            </a:r>
            <a:endParaRPr lang="nl-BE" sz="1050" dirty="0">
              <a:solidFill>
                <a:srgbClr val="4B4B4B"/>
              </a:solidFill>
              <a:ea typeface="Verdana" pitchFamily="34" charset="0"/>
              <a:cs typeface="Verdan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nl-BE" dirty="0">
              <a:solidFill>
                <a:srgbClr val="007114"/>
              </a:solidFill>
              <a:ea typeface="Tahoma" pitchFamily="34" charset="0"/>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nl-BE" dirty="0">
              <a:solidFill>
                <a:srgbClr val="007114"/>
              </a:solidFill>
              <a:ea typeface="Tahoma" pitchFamily="34" charset="0"/>
              <a:cs typeface="Tahoma" pitchFamily="34" charset="0"/>
            </a:endParaRPr>
          </a:p>
          <a:p>
            <a:pPr marL="355600" marR="0" lvl="0" algn="just" fontAlgn="auto">
              <a:lnSpc>
                <a:spcPct val="100000"/>
              </a:lnSpc>
              <a:spcBef>
                <a:spcPts val="0"/>
              </a:spcBef>
              <a:spcAft>
                <a:spcPts val="600"/>
              </a:spcAft>
              <a:buClrTx/>
              <a:buSzTx/>
              <a:tabLst/>
              <a:defRPr/>
            </a:pPr>
            <a:r>
              <a:rPr lang="nl-BE" sz="1100" b="1" dirty="0">
                <a:solidFill>
                  <a:srgbClr val="007114"/>
                </a:solidFill>
                <a:ea typeface="Verdana" pitchFamily="34" charset="0"/>
                <a:cs typeface="Verdana" pitchFamily="34" charset="0"/>
              </a:rPr>
              <a:t>Wat is een MFO?</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MFO = Medisch-Farmaceutisch Overleg</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MFO ≠ MDO (= Multi-Disciplinair Overleg= overleg tussen verschillende zorgverleners rondom 1 patiënt)</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Communicatie tussen artsen en apothekers verbeteren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Zorg voor de patiënt vergroten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Terugdringen van medicatie-gerelateerde problemen</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Afspraken vastleggen in een gezamenlijk protocol</a:t>
            </a:r>
          </a:p>
          <a:p>
            <a:pPr marL="628650" lvl="1" indent="-171450" algn="just">
              <a:buFont typeface="Arial" panose="020B0604020202020204" pitchFamily="34" charset="0"/>
              <a:buChar char="•"/>
            </a:pPr>
            <a:r>
              <a:rPr lang="nl-BE" sz="1050" dirty="0">
                <a:solidFill>
                  <a:srgbClr val="4B4B4B"/>
                </a:solidFill>
                <a:ea typeface="Verdana" pitchFamily="34" charset="0"/>
                <a:cs typeface="Verdana" pitchFamily="34" charset="0"/>
              </a:rPr>
              <a:t>Patiënt staat steeds centraal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7114"/>
              </a:solidFill>
              <a:effectLst/>
              <a:uLnTx/>
              <a:uFillTx/>
              <a:latin typeface="Tahoma" pitchFamily="34" charset="0"/>
              <a:ea typeface="Tahoma" pitchFamily="34" charset="0"/>
              <a:cs typeface="Tahoma" pitchFamily="34" charset="0"/>
            </a:endParaRPr>
          </a:p>
          <a:p>
            <a:endParaRPr lang="nl-BE" dirty="0"/>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4</a:t>
            </a:fld>
            <a:endParaRPr lang="nl-BE"/>
          </a:p>
        </p:txBody>
      </p:sp>
    </p:spTree>
    <p:extLst>
      <p:ext uri="{BB962C8B-B14F-4D97-AF65-F5344CB8AC3E}">
        <p14:creationId xmlns:p14="http://schemas.microsoft.com/office/powerpoint/2010/main" val="4019575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5FBA330-BEB1-4A71-9471-65F56499A8CA}" type="slidenum">
              <a:rPr lang="nl-BE" smtClean="0"/>
              <a:t>40</a:t>
            </a:fld>
            <a:endParaRPr lang="nl-BE"/>
          </a:p>
        </p:txBody>
      </p:sp>
    </p:spTree>
    <p:extLst>
      <p:ext uri="{BB962C8B-B14F-4D97-AF65-F5344CB8AC3E}">
        <p14:creationId xmlns:p14="http://schemas.microsoft.com/office/powerpoint/2010/main" val="1385348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41</a:t>
            </a:fld>
            <a:endParaRPr lang="nl-BE"/>
          </a:p>
        </p:txBody>
      </p:sp>
    </p:spTree>
    <p:extLst>
      <p:ext uri="{BB962C8B-B14F-4D97-AF65-F5344CB8AC3E}">
        <p14:creationId xmlns:p14="http://schemas.microsoft.com/office/powerpoint/2010/main" val="375396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1143000" y="4343400"/>
            <a:ext cx="4590256" cy="4621088"/>
          </a:xfrm>
        </p:spPr>
        <p:txBody>
          <a:bodyPr/>
          <a:lstStyle/>
          <a:p>
            <a:pPr marR="0" lvl="0" algn="just" fontAlgn="auto">
              <a:lnSpc>
                <a:spcPct val="100000"/>
              </a:lnSpc>
              <a:spcBef>
                <a:spcPts val="0"/>
              </a:spcBef>
              <a:spcAft>
                <a:spcPts val="600"/>
              </a:spcAft>
              <a:buClrTx/>
              <a:buSzTx/>
              <a:tabLst/>
              <a:defRPr/>
            </a:pPr>
            <a:r>
              <a:rPr lang="nl-BE" sz="1100" b="1" dirty="0" smtClean="0">
                <a:solidFill>
                  <a:srgbClr val="007114"/>
                </a:solidFill>
                <a:ea typeface="Verdana" pitchFamily="34" charset="0"/>
                <a:cs typeface="Verdana" pitchFamily="34" charset="0"/>
              </a:rPr>
              <a:t>Verloop MFO?</a:t>
            </a:r>
            <a:endParaRPr lang="nl-BE" sz="1100" b="1" dirty="0">
              <a:solidFill>
                <a:srgbClr val="007114"/>
              </a:solidFill>
              <a:ea typeface="Verdana" pitchFamily="34" charset="0"/>
              <a:cs typeface="Verdana" pitchFamily="34" charset="0"/>
            </a:endParaRPr>
          </a:p>
          <a:p>
            <a:pPr algn="just">
              <a:defRPr/>
            </a:pPr>
            <a:r>
              <a:rPr lang="nl-BE" sz="1050" b="1" u="sng" dirty="0" smtClean="0">
                <a:solidFill>
                  <a:srgbClr val="007114"/>
                </a:solidFill>
                <a:ea typeface="Verdana" pitchFamily="34" charset="0"/>
                <a:cs typeface="Verdana" pitchFamily="34" charset="0"/>
              </a:rPr>
              <a:t>Inleiding</a:t>
            </a:r>
            <a:r>
              <a:rPr lang="nl-BE" sz="1050" b="1" dirty="0">
                <a:solidFill>
                  <a:srgbClr val="007114"/>
                </a:solidFill>
                <a:ea typeface="Verdana" pitchFamily="34" charset="0"/>
                <a:cs typeface="Verdana" pitchFamily="34" charset="0"/>
              </a:rPr>
              <a:t>:</a:t>
            </a:r>
          </a:p>
          <a:p>
            <a:pPr marL="355600" lvl="1" indent="-177800" algn="just">
              <a:buFont typeface="Arial" panose="020B0604020202020204" pitchFamily="34" charset="0"/>
              <a:buChar char="•"/>
              <a:defRPr/>
            </a:pPr>
            <a:r>
              <a:rPr lang="nl-BE" sz="1050" u="sng" dirty="0" smtClean="0">
                <a:solidFill>
                  <a:srgbClr val="4B4B4B"/>
                </a:solidFill>
                <a:ea typeface="Verdana" pitchFamily="34" charset="0"/>
                <a:cs typeface="Verdana" pitchFamily="34" charset="0"/>
              </a:rPr>
              <a:t>Kennismaking</a:t>
            </a:r>
            <a:r>
              <a:rPr lang="nl-BE" sz="1050" dirty="0" smtClean="0">
                <a:solidFill>
                  <a:srgbClr val="4B4B4B"/>
                </a:solidFill>
                <a:ea typeface="Verdana" pitchFamily="34" charset="0"/>
                <a:cs typeface="Verdana" pitchFamily="34" charset="0"/>
              </a:rPr>
              <a:t>: </a:t>
            </a:r>
            <a:r>
              <a:rPr lang="nl-BE" sz="1050" dirty="0">
                <a:solidFill>
                  <a:srgbClr val="4B4B4B"/>
                </a:solidFill>
                <a:ea typeface="Verdana" pitchFamily="34" charset="0"/>
                <a:cs typeface="Verdana" pitchFamily="34" charset="0"/>
              </a:rPr>
              <a:t>wie is wie? Wat is hun (persoonlijke) motivatie om naar deze avond te komen? Wat is hun verwachting?</a:t>
            </a:r>
          </a:p>
          <a:p>
            <a:pPr marL="355600" lvl="1" indent="-177800" algn="just">
              <a:buFont typeface="Arial" panose="020B0604020202020204" pitchFamily="34" charset="0"/>
              <a:buChar char="•"/>
            </a:pPr>
            <a:r>
              <a:rPr lang="nl-BE" sz="1050" u="sng" dirty="0">
                <a:solidFill>
                  <a:srgbClr val="4B4B4B"/>
                </a:solidFill>
                <a:ea typeface="Verdana" pitchFamily="34" charset="0"/>
                <a:cs typeface="Verdana" pitchFamily="34" charset="0"/>
              </a:rPr>
              <a:t>U</a:t>
            </a:r>
            <a:r>
              <a:rPr lang="nl-BE" sz="1050" u="sng" dirty="0" smtClean="0">
                <a:solidFill>
                  <a:srgbClr val="4B4B4B"/>
                </a:solidFill>
                <a:ea typeface="Verdana" pitchFamily="34" charset="0"/>
                <a:cs typeface="Verdana" pitchFamily="34" charset="0"/>
              </a:rPr>
              <a:t>itleg </a:t>
            </a:r>
            <a:r>
              <a:rPr lang="nl-BE" sz="1050" u="sng" dirty="0">
                <a:solidFill>
                  <a:srgbClr val="4B4B4B"/>
                </a:solidFill>
                <a:ea typeface="Verdana" pitchFamily="34" charset="0"/>
                <a:cs typeface="Verdana" pitchFamily="34" charset="0"/>
              </a:rPr>
              <a:t>doel </a:t>
            </a:r>
            <a:r>
              <a:rPr lang="nl-BE" sz="1050" u="sng" dirty="0" smtClean="0">
                <a:solidFill>
                  <a:srgbClr val="4B4B4B"/>
                </a:solidFill>
                <a:ea typeface="Verdana" pitchFamily="34" charset="0"/>
                <a:cs typeface="Verdana" pitchFamily="34" charset="0"/>
              </a:rPr>
              <a:t>MFO</a:t>
            </a:r>
            <a:r>
              <a:rPr lang="nl-BE" sz="1050" dirty="0" smtClean="0">
                <a:solidFill>
                  <a:srgbClr val="4B4B4B"/>
                </a:solidFill>
                <a:ea typeface="Verdana" pitchFamily="34" charset="0"/>
                <a:cs typeface="Verdana" pitchFamily="34" charset="0"/>
              </a:rPr>
              <a:t>: </a:t>
            </a:r>
            <a:r>
              <a:rPr lang="nl-BE" sz="1050" dirty="0">
                <a:solidFill>
                  <a:srgbClr val="4B4B4B"/>
                </a:solidFill>
                <a:ea typeface="Verdana" pitchFamily="34" charset="0"/>
                <a:cs typeface="Verdana" pitchFamily="34" charset="0"/>
              </a:rPr>
              <a:t>theoretische achtergrond betreffende het thema. Vandaag willen we het verband tussen medicatie en vallen bespreken en samen afspraken maken omtrent dit thema om de zorg voor onze patiënt te vergroten</a:t>
            </a:r>
            <a:r>
              <a:rPr lang="nl-BE" sz="1050" dirty="0" smtClean="0">
                <a:solidFill>
                  <a:srgbClr val="4B4B4B"/>
                </a:solidFill>
                <a:ea typeface="Verdana" pitchFamily="34" charset="0"/>
                <a:cs typeface="Verdana" pitchFamily="34" charset="0"/>
              </a:rPr>
              <a:t>.</a:t>
            </a:r>
          </a:p>
          <a:p>
            <a:pPr lvl="1" algn="just"/>
            <a:endParaRPr lang="nl-BE" sz="1050" dirty="0">
              <a:solidFill>
                <a:srgbClr val="4B4B4B"/>
              </a:solidFill>
              <a:ea typeface="Verdana" pitchFamily="34" charset="0"/>
              <a:cs typeface="Verdana" pitchFamily="34" charset="0"/>
            </a:endParaRPr>
          </a:p>
          <a:p>
            <a:pPr algn="just">
              <a:defRPr/>
            </a:pPr>
            <a:r>
              <a:rPr lang="nl-BE" sz="1050" b="1" u="sng" dirty="0">
                <a:solidFill>
                  <a:srgbClr val="007114"/>
                </a:solidFill>
                <a:ea typeface="Verdana" pitchFamily="34" charset="0"/>
                <a:cs typeface="Verdana" pitchFamily="34" charset="0"/>
              </a:rPr>
              <a:t>Casussen en richtvragen : </a:t>
            </a:r>
          </a:p>
          <a:p>
            <a:pPr marL="355600" lvl="1" indent="-177800" algn="just">
              <a:buFont typeface="Arial" panose="020B0604020202020204" pitchFamily="34" charset="0"/>
              <a:buChar char="•"/>
            </a:pPr>
            <a:r>
              <a:rPr lang="nl-BE" sz="1050" dirty="0" smtClean="0">
                <a:solidFill>
                  <a:srgbClr val="4B4B4B"/>
                </a:solidFill>
                <a:ea typeface="Verdana" pitchFamily="34" charset="0"/>
                <a:cs typeface="Verdana" pitchFamily="34" charset="0"/>
              </a:rPr>
              <a:t>Bespreken: </a:t>
            </a:r>
            <a:r>
              <a:rPr lang="nl-BE" sz="1050" dirty="0">
                <a:solidFill>
                  <a:srgbClr val="4B4B4B"/>
                </a:solidFill>
                <a:ea typeface="Verdana" pitchFamily="34" charset="0"/>
                <a:cs typeface="Verdana" pitchFamily="34" charset="0"/>
              </a:rPr>
              <a:t>+/- 10 minuten per casus (</a:t>
            </a:r>
            <a:r>
              <a:rPr lang="nl-BE" sz="1050" i="1" dirty="0">
                <a:solidFill>
                  <a:srgbClr val="4B4B4B"/>
                </a:solidFill>
                <a:ea typeface="Verdana" pitchFamily="34" charset="0"/>
                <a:cs typeface="Verdana" pitchFamily="34" charset="0"/>
              </a:rPr>
              <a:t>timing zeer belangrijk!</a:t>
            </a:r>
            <a:r>
              <a:rPr lang="nl-BE" sz="1050" dirty="0">
                <a:solidFill>
                  <a:srgbClr val="4B4B4B"/>
                </a:solidFill>
                <a:ea typeface="Verdana" pitchFamily="34" charset="0"/>
                <a:cs typeface="Verdana" pitchFamily="34" charset="0"/>
              </a:rPr>
              <a:t>)</a:t>
            </a:r>
          </a:p>
          <a:p>
            <a:pPr marL="355600" lvl="1" indent="-177800" algn="just">
              <a:buFont typeface="Arial" panose="020B0604020202020204" pitchFamily="34" charset="0"/>
              <a:buChar char="•"/>
            </a:pPr>
            <a:r>
              <a:rPr lang="nl-BE" sz="1050" dirty="0" smtClean="0">
                <a:solidFill>
                  <a:srgbClr val="4B4B4B"/>
                </a:solidFill>
                <a:ea typeface="Verdana" pitchFamily="34" charset="0"/>
                <a:cs typeface="Verdana" pitchFamily="34" charset="0"/>
              </a:rPr>
              <a:t>Afspraken maken</a:t>
            </a:r>
            <a:endParaRPr lang="nl-BE" sz="1050" dirty="0">
              <a:solidFill>
                <a:srgbClr val="4B4B4B"/>
              </a:solidFill>
              <a:ea typeface="Verdana" pitchFamily="34" charset="0"/>
              <a:cs typeface="Verdana" pitchFamily="34" charset="0"/>
            </a:endParaRP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Komen tot een gezamenlijk besluit (</a:t>
            </a:r>
            <a:r>
              <a:rPr lang="nl-BE" sz="1050" i="1" dirty="0">
                <a:solidFill>
                  <a:srgbClr val="4B4B4B"/>
                </a:solidFill>
                <a:ea typeface="Verdana" pitchFamily="34" charset="0"/>
                <a:cs typeface="Verdana" pitchFamily="34" charset="0"/>
              </a:rPr>
              <a:t>per groep</a:t>
            </a:r>
            <a:r>
              <a:rPr lang="nl-BE" sz="1050" dirty="0" smtClean="0">
                <a:solidFill>
                  <a:srgbClr val="4B4B4B"/>
                </a:solidFill>
                <a:ea typeface="Verdana" pitchFamily="34" charset="0"/>
                <a:cs typeface="Verdana" pitchFamily="34" charset="0"/>
              </a:rPr>
              <a:t>)</a:t>
            </a:r>
          </a:p>
          <a:p>
            <a:pPr lvl="1" algn="just"/>
            <a:endParaRPr lang="nl-BE" sz="1050" dirty="0">
              <a:solidFill>
                <a:srgbClr val="4B4B4B"/>
              </a:solidFill>
              <a:ea typeface="Verdana" pitchFamily="34" charset="0"/>
              <a:cs typeface="Verdana" pitchFamily="34" charset="0"/>
            </a:endParaRPr>
          </a:p>
          <a:p>
            <a:pPr algn="just">
              <a:defRPr/>
            </a:pPr>
            <a:r>
              <a:rPr lang="nl-BE" sz="1050" b="1" u="sng" dirty="0">
                <a:solidFill>
                  <a:srgbClr val="007114"/>
                </a:solidFill>
                <a:ea typeface="Verdana" pitchFamily="34" charset="0"/>
                <a:cs typeface="Verdana" pitchFamily="34" charset="0"/>
              </a:rPr>
              <a:t>Slot:</a:t>
            </a:r>
          </a:p>
          <a:p>
            <a:pPr marL="355600" lvl="1" indent="-177800" algn="just">
              <a:buFont typeface="Arial" panose="020B0604020202020204" pitchFamily="34" charset="0"/>
              <a:buChar char="•"/>
            </a:pPr>
            <a:r>
              <a:rPr lang="nl-BE" sz="1050" dirty="0" smtClean="0">
                <a:solidFill>
                  <a:srgbClr val="4B4B4B"/>
                </a:solidFill>
                <a:ea typeface="Verdana" pitchFamily="34" charset="0"/>
                <a:cs typeface="Verdana" pitchFamily="34" charset="0"/>
              </a:rPr>
              <a:t>Individuele rondvraag: </a:t>
            </a:r>
            <a:r>
              <a:rPr lang="nl-BE" sz="1050" dirty="0">
                <a:solidFill>
                  <a:srgbClr val="4B4B4B"/>
                </a:solidFill>
                <a:ea typeface="Verdana" pitchFamily="34" charset="0"/>
                <a:cs typeface="Verdana" pitchFamily="34" charset="0"/>
              </a:rPr>
              <a:t>is aan alle verwachtingen voldaan (</a:t>
            </a:r>
            <a:r>
              <a:rPr lang="nl-BE" sz="1050" i="1" dirty="0">
                <a:solidFill>
                  <a:srgbClr val="4B4B4B"/>
                </a:solidFill>
                <a:ea typeface="Verdana" pitchFamily="34" charset="0"/>
                <a:cs typeface="Verdana" pitchFamily="34" charset="0"/>
              </a:rPr>
              <a:t>is hier nog tijd voor?</a:t>
            </a:r>
            <a:r>
              <a:rPr lang="nl-BE" sz="1050" dirty="0">
                <a:solidFill>
                  <a:srgbClr val="4B4B4B"/>
                </a:solidFill>
                <a:ea typeface="Verdana" pitchFamily="34" charset="0"/>
                <a:cs typeface="Verdana" pitchFamily="34" charset="0"/>
              </a:rPr>
              <a:t>)</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G</a:t>
            </a:r>
            <a:r>
              <a:rPr lang="nl-BE" sz="1050" dirty="0" smtClean="0">
                <a:solidFill>
                  <a:srgbClr val="4B4B4B"/>
                </a:solidFill>
                <a:ea typeface="Verdana" pitchFamily="34" charset="0"/>
                <a:cs typeface="Verdana" pitchFamily="34" charset="0"/>
              </a:rPr>
              <a:t>emaakte </a:t>
            </a:r>
            <a:r>
              <a:rPr lang="nl-BE" sz="1050" dirty="0">
                <a:solidFill>
                  <a:srgbClr val="4B4B4B"/>
                </a:solidFill>
                <a:ea typeface="Verdana" pitchFamily="34" charset="0"/>
                <a:cs typeface="Verdana" pitchFamily="34" charset="0"/>
              </a:rPr>
              <a:t>afspraken overlopen met </a:t>
            </a:r>
            <a:r>
              <a:rPr lang="nl-BE" sz="1050" dirty="0" smtClean="0">
                <a:solidFill>
                  <a:srgbClr val="4B4B4B"/>
                </a:solidFill>
                <a:ea typeface="Verdana" pitchFamily="34" charset="0"/>
                <a:cs typeface="Verdana" pitchFamily="34" charset="0"/>
              </a:rPr>
              <a:t>de volledige groep </a:t>
            </a:r>
            <a:r>
              <a:rPr lang="nl-BE" sz="1050" dirty="0">
                <a:solidFill>
                  <a:srgbClr val="4B4B4B"/>
                </a:solidFill>
                <a:ea typeface="Verdana" pitchFamily="34" charset="0"/>
                <a:cs typeface="Verdana" pitchFamily="34" charset="0"/>
              </a:rPr>
              <a:t>(</a:t>
            </a:r>
            <a:r>
              <a:rPr lang="nl-BE" sz="1050" i="1" dirty="0">
                <a:solidFill>
                  <a:srgbClr val="4B4B4B"/>
                </a:solidFill>
                <a:ea typeface="Verdana" pitchFamily="34" charset="0"/>
                <a:cs typeface="Verdana" pitchFamily="34" charset="0"/>
              </a:rPr>
              <a:t>eventueel noteren op flipchart of bord</a:t>
            </a:r>
            <a:r>
              <a:rPr lang="nl-BE" sz="1050" dirty="0">
                <a:solidFill>
                  <a:srgbClr val="4B4B4B"/>
                </a:solidFill>
                <a:ea typeface="Verdana" pitchFamily="34" charset="0"/>
                <a:cs typeface="Verdana" pitchFamily="34" charset="0"/>
              </a:rPr>
              <a:t>)</a:t>
            </a:r>
          </a:p>
          <a:p>
            <a:pPr marL="355600" lvl="1" indent="-177800" algn="just">
              <a:buFont typeface="Arial" panose="020B0604020202020204" pitchFamily="34" charset="0"/>
              <a:buChar char="•"/>
            </a:pPr>
            <a:r>
              <a:rPr lang="nl-BE" sz="1050" dirty="0" smtClean="0">
                <a:solidFill>
                  <a:srgbClr val="4B4B4B"/>
                </a:solidFill>
                <a:ea typeface="Verdana" pitchFamily="34" charset="0"/>
                <a:cs typeface="Verdana" pitchFamily="34" charset="0"/>
              </a:rPr>
              <a:t>Vastleggen </a:t>
            </a:r>
            <a:r>
              <a:rPr lang="nl-BE" sz="1050" dirty="0">
                <a:solidFill>
                  <a:srgbClr val="4B4B4B"/>
                </a:solidFill>
                <a:ea typeface="Verdana" pitchFamily="34" charset="0"/>
                <a:cs typeface="Verdana" pitchFamily="34" charset="0"/>
              </a:rPr>
              <a:t>datum volgend MFO</a:t>
            </a:r>
          </a:p>
          <a:p>
            <a:pPr marL="355600" lvl="1" indent="-177800" algn="just">
              <a:buFont typeface="Arial" panose="020B0604020202020204" pitchFamily="34" charset="0"/>
              <a:buChar char="•"/>
            </a:pPr>
            <a:r>
              <a:rPr lang="nl-BE" sz="1050" dirty="0">
                <a:solidFill>
                  <a:srgbClr val="4B4B4B"/>
                </a:solidFill>
                <a:ea typeface="Verdana" pitchFamily="34" charset="0"/>
                <a:cs typeface="Verdana" pitchFamily="34" charset="0"/>
              </a:rPr>
              <a:t>Evaluatieformulier geven (anoniem, best direct laten invullen</a:t>
            </a:r>
            <a:r>
              <a:rPr lang="nl-BE" sz="1050" dirty="0" smtClean="0">
                <a:solidFill>
                  <a:srgbClr val="4B4B4B"/>
                </a:solidFill>
                <a:ea typeface="Verdana" pitchFamily="34" charset="0"/>
                <a:cs typeface="Verdana" pitchFamily="34" charset="0"/>
              </a:rPr>
              <a:t>)</a:t>
            </a:r>
          </a:p>
          <a:p>
            <a:pPr lvl="1" algn="just"/>
            <a:endParaRPr lang="nl-BE" sz="1050" dirty="0">
              <a:solidFill>
                <a:srgbClr val="4B4B4B"/>
              </a:solidFill>
              <a:ea typeface="Verdana" pitchFamily="34" charset="0"/>
              <a:cs typeface="Verdana" pitchFamily="34" charset="0"/>
            </a:endParaRPr>
          </a:p>
          <a:p>
            <a:pPr algn="just"/>
            <a:r>
              <a:rPr lang="nl-BE" sz="1050" b="1" u="sng" dirty="0" smtClean="0">
                <a:solidFill>
                  <a:srgbClr val="007114"/>
                </a:solidFill>
                <a:ea typeface="Verdana" pitchFamily="34" charset="0"/>
                <a:cs typeface="Verdana" pitchFamily="34" charset="0"/>
              </a:rPr>
              <a:t>Verslag</a:t>
            </a:r>
            <a:r>
              <a:rPr lang="nl-BE" sz="1050" b="1" u="sng" dirty="0">
                <a:solidFill>
                  <a:srgbClr val="007114"/>
                </a:solidFill>
                <a:ea typeface="Verdana" pitchFamily="34" charset="0"/>
                <a:cs typeface="Verdana" pitchFamily="34" charset="0"/>
              </a:rPr>
              <a:t>:</a:t>
            </a:r>
            <a:r>
              <a:rPr lang="nl-BE" sz="1050" dirty="0">
                <a:solidFill>
                  <a:srgbClr val="4B4B4B"/>
                </a:solidFill>
                <a:ea typeface="Verdana" pitchFamily="34" charset="0"/>
                <a:cs typeface="Verdana" pitchFamily="34" charset="0"/>
              </a:rPr>
              <a:t> na het overleg wordt er een verslag opgemaakt dat naar alle artsen en apothekers uit de betrokken regio wordt rondgestuurd. De gemaakte afspraken gelden voor iedereen</a:t>
            </a:r>
            <a:r>
              <a:rPr lang="nl-BE" sz="1050" dirty="0" smtClean="0">
                <a:solidFill>
                  <a:srgbClr val="4B4B4B"/>
                </a:solidFill>
                <a:ea typeface="Verdana" pitchFamily="34" charset="0"/>
                <a:cs typeface="Verdana" pitchFamily="34" charset="0"/>
              </a:rPr>
              <a:t>. </a:t>
            </a:r>
            <a:r>
              <a:rPr lang="nl-BE" sz="1050" i="1" dirty="0" smtClean="0">
                <a:solidFill>
                  <a:srgbClr val="4B4B4B"/>
                </a:solidFill>
                <a:ea typeface="Verdana" pitchFamily="34" charset="0"/>
                <a:cs typeface="Verdana" pitchFamily="34" charset="0"/>
              </a:rPr>
              <a:t>(wie maakt het verslag?)</a:t>
            </a:r>
            <a:endParaRPr lang="nl-BE" sz="1050" dirty="0">
              <a:solidFill>
                <a:srgbClr val="4B4B4B"/>
              </a:solidFill>
              <a:ea typeface="Verdana" pitchFamily="34" charset="0"/>
              <a:cs typeface="Verdana" pitchFamily="34" charset="0"/>
            </a:endParaRPr>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5</a:t>
            </a:fld>
            <a:endParaRPr lang="nl-BE" dirty="0"/>
          </a:p>
        </p:txBody>
      </p:sp>
    </p:spTree>
    <p:extLst>
      <p:ext uri="{BB962C8B-B14F-4D97-AF65-F5344CB8AC3E}">
        <p14:creationId xmlns:p14="http://schemas.microsoft.com/office/powerpoint/2010/main" val="169796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6</a:t>
            </a:fld>
            <a:endParaRPr lang="nl-BE"/>
          </a:p>
        </p:txBody>
      </p:sp>
      <p:sp>
        <p:nvSpPr>
          <p:cNvPr id="5" name="Tijdelijke aanduiding voor notities 2"/>
          <p:cNvSpPr txBox="1">
            <a:spLocks/>
          </p:cNvSpPr>
          <p:nvPr/>
        </p:nvSpPr>
        <p:spPr>
          <a:xfrm>
            <a:off x="1124744" y="4343400"/>
            <a:ext cx="4608512" cy="41148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355600" indent="-355600" algn="just">
              <a:spcAft>
                <a:spcPts val="600"/>
              </a:spcAft>
              <a:buFont typeface="+mj-lt"/>
              <a:buAutoNum type="arabicPeriod" startAt="2"/>
            </a:pPr>
            <a:r>
              <a:rPr lang="nl-BE" b="1" dirty="0" smtClean="0">
                <a:solidFill>
                  <a:srgbClr val="007114"/>
                </a:solidFill>
                <a:ea typeface="Verdana" pitchFamily="34" charset="0"/>
                <a:cs typeface="Verdana" pitchFamily="34" charset="0"/>
              </a:rPr>
              <a:t>Valpreventie</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Incidentie</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Realiteit</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Valrisicofactoren</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Gevolgen</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Voorbeeld: gevolgen van een heupfractuur</a:t>
            </a:r>
          </a:p>
          <a:p>
            <a:pPr marL="628650" lvl="1" indent="-171450" algn="just">
              <a:buFont typeface="Arial" panose="020B0604020202020204" pitchFamily="34" charset="0"/>
              <a:buChar char="•"/>
            </a:pPr>
            <a:r>
              <a:rPr lang="nl-BE" sz="1050" dirty="0" smtClean="0">
                <a:solidFill>
                  <a:srgbClr val="4B4B4B"/>
                </a:solidFill>
                <a:ea typeface="Verdana" pitchFamily="34" charset="0"/>
                <a:cs typeface="Verdana" pitchFamily="34" charset="0"/>
              </a:rPr>
              <a:t>Week van de Valpreventie</a:t>
            </a:r>
            <a:endParaRPr lang="nl-BE" dirty="0"/>
          </a:p>
        </p:txBody>
      </p:sp>
    </p:spTree>
    <p:extLst>
      <p:ext uri="{BB962C8B-B14F-4D97-AF65-F5344CB8AC3E}">
        <p14:creationId xmlns:p14="http://schemas.microsoft.com/office/powerpoint/2010/main" val="79194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 name="Slide Number Placeholder 8"/>
          <p:cNvSpPr>
            <a:spLocks noGrp="1"/>
          </p:cNvSpPr>
          <p:nvPr>
            <p:ph type="sldNum" sz="quarter" idx="11"/>
          </p:nvPr>
        </p:nvSpPr>
        <p:spPr/>
        <p:txBody>
          <a:bodyPr/>
          <a:lstStyle/>
          <a:p>
            <a:pPr>
              <a:defRPr/>
            </a:pPr>
            <a:fld id="{44600100-669E-4B6D-AE82-2C36B68AAF1A}" type="slidenum">
              <a:rPr lang="en-US" smtClean="0"/>
              <a:pPr>
                <a:defRPr/>
              </a:pPr>
              <a:t>7</a:t>
            </a:fld>
            <a:endParaRPr lang="en-US" dirty="0"/>
          </a:p>
        </p:txBody>
      </p:sp>
      <p:sp>
        <p:nvSpPr>
          <p:cNvPr id="7" name="Tijdelijke aanduiding voor notities 2"/>
          <p:cNvSpPr txBox="1">
            <a:spLocks/>
          </p:cNvSpPr>
          <p:nvPr/>
        </p:nvSpPr>
        <p:spPr>
          <a:xfrm>
            <a:off x="1143000" y="4343400"/>
            <a:ext cx="4590256" cy="46210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just">
              <a:spcAft>
                <a:spcPts val="600"/>
              </a:spcAft>
              <a:defRPr/>
            </a:pPr>
            <a:r>
              <a:rPr lang="nl-BE" sz="1100" b="1" u="sng" dirty="0" smtClean="0">
                <a:solidFill>
                  <a:srgbClr val="4B4B4B"/>
                </a:solidFill>
              </a:rPr>
              <a:t>INCIDENTIE</a:t>
            </a:r>
            <a:endParaRPr lang="nl-BE" sz="1050" b="1" u="sng" dirty="0" smtClean="0">
              <a:solidFill>
                <a:srgbClr val="4B4B4B"/>
              </a:solidFill>
            </a:endParaRPr>
          </a:p>
          <a:p>
            <a:pPr algn="just">
              <a:defRPr/>
            </a:pPr>
            <a:r>
              <a:rPr lang="nl-BE" sz="1050" b="1" dirty="0" smtClean="0">
                <a:solidFill>
                  <a:srgbClr val="4B4B4B"/>
                </a:solidFill>
              </a:rPr>
              <a:t>Het </a:t>
            </a:r>
            <a:r>
              <a:rPr lang="nl-BE" sz="1050" b="1" dirty="0">
                <a:solidFill>
                  <a:srgbClr val="4B4B4B"/>
                </a:solidFill>
              </a:rPr>
              <a:t>risico op vallen </a:t>
            </a:r>
            <a:r>
              <a:rPr lang="nl-BE" sz="1050" b="1" dirty="0">
                <a:solidFill>
                  <a:srgbClr val="C00000"/>
                </a:solidFill>
              </a:rPr>
              <a:t>stijgt</a:t>
            </a:r>
            <a:r>
              <a:rPr lang="nl-BE" sz="1050" b="1" dirty="0">
                <a:solidFill>
                  <a:srgbClr val="4B4B4B"/>
                </a:solidFill>
              </a:rPr>
              <a:t> als je ouder wordt: </a:t>
            </a:r>
            <a:endParaRPr lang="nl-BE" sz="1050" dirty="0">
              <a:solidFill>
                <a:srgbClr val="4B4B4B"/>
              </a:solidFill>
            </a:endParaRPr>
          </a:p>
          <a:p>
            <a:pPr marL="266700" indent="-177800" algn="just">
              <a:spcBef>
                <a:spcPts val="0"/>
              </a:spcBef>
              <a:buFont typeface="Arial" pitchFamily="34" charset="0"/>
              <a:buChar char="•"/>
            </a:pPr>
            <a:r>
              <a:rPr lang="nl-BE" sz="1050" dirty="0">
                <a:solidFill>
                  <a:srgbClr val="4B4B4B"/>
                </a:solidFill>
              </a:rPr>
              <a:t>28% tot 35% (of 1 op 3) van de thuiswonende 65-plussers valt minstens </a:t>
            </a:r>
            <a:r>
              <a:rPr lang="nl-BE" sz="1050" b="1" dirty="0">
                <a:solidFill>
                  <a:srgbClr val="C00000"/>
                </a:solidFill>
              </a:rPr>
              <a:t>één keer per jaar</a:t>
            </a:r>
            <a:r>
              <a:rPr lang="nl-BE" sz="1050" dirty="0">
                <a:solidFill>
                  <a:srgbClr val="4B4B4B"/>
                </a:solidFill>
              </a:rPr>
              <a:t>. Uit deze groep valt 10% tot 31% van de ouderen zelfs twee of meerdere keren per jaar. </a:t>
            </a:r>
          </a:p>
          <a:p>
            <a:pPr marL="266700" indent="-177800" algn="just">
              <a:spcBef>
                <a:spcPts val="0"/>
              </a:spcBef>
              <a:buFont typeface="Arial" pitchFamily="34" charset="0"/>
              <a:buChar char="•"/>
            </a:pPr>
            <a:r>
              <a:rPr lang="nl-BE" sz="1050" dirty="0">
                <a:solidFill>
                  <a:srgbClr val="4B4B4B"/>
                </a:solidFill>
              </a:rPr>
              <a:t>32% tot 42% van de thuiswonende 75-plussers valt minstens één keer per jaar. </a:t>
            </a:r>
          </a:p>
          <a:p>
            <a:pPr marL="266700" indent="-177800" algn="just">
              <a:spcBef>
                <a:spcPts val="0"/>
              </a:spcBef>
              <a:buFont typeface="Arial" pitchFamily="34" charset="0"/>
              <a:buChar char="•"/>
            </a:pPr>
            <a:r>
              <a:rPr lang="nl-BE" sz="1050" dirty="0">
                <a:solidFill>
                  <a:srgbClr val="4B4B4B"/>
                </a:solidFill>
              </a:rPr>
              <a:t>Deze percentages zullen waarschijnlijk nog hoger liggen, want slechts één vijfde van de valpartijen wordt aan de huisarts gemeld. </a:t>
            </a:r>
          </a:p>
          <a:p>
            <a:pPr marL="266700" indent="-177800" algn="just">
              <a:spcBef>
                <a:spcPts val="0"/>
              </a:spcBef>
              <a:buFont typeface="Arial" pitchFamily="34" charset="0"/>
              <a:buChar char="•"/>
            </a:pPr>
            <a:r>
              <a:rPr lang="nl-BE" sz="1050" dirty="0">
                <a:solidFill>
                  <a:srgbClr val="4B4B4B"/>
                </a:solidFill>
              </a:rPr>
              <a:t>Ouderen verzwijgen vaak een valpartij uit angst hun zelfstandigheid te verliezen en opgenomen te worden in een rusthuis.</a:t>
            </a:r>
          </a:p>
          <a:p>
            <a:pPr algn="just">
              <a:spcBef>
                <a:spcPts val="600"/>
              </a:spcBef>
            </a:pPr>
            <a:r>
              <a:rPr lang="nl-BE" sz="1050" b="1" dirty="0">
                <a:solidFill>
                  <a:srgbClr val="4B4B4B"/>
                </a:solidFill>
              </a:rPr>
              <a:t>Er dubbel zoveel </a:t>
            </a:r>
            <a:r>
              <a:rPr lang="nl-BE" sz="1050" b="1" dirty="0">
                <a:solidFill>
                  <a:srgbClr val="C00000"/>
                </a:solidFill>
              </a:rPr>
              <a:t>vrouwen</a:t>
            </a:r>
            <a:r>
              <a:rPr lang="nl-BE" sz="1050" b="1" dirty="0">
                <a:solidFill>
                  <a:srgbClr val="4B4B4B"/>
                </a:solidFill>
              </a:rPr>
              <a:t> (30%) dan mannen (15%) vallen: </a:t>
            </a:r>
            <a:endParaRPr lang="nl-BE" sz="1050" dirty="0">
              <a:solidFill>
                <a:srgbClr val="4B4B4B"/>
              </a:solidFill>
            </a:endParaRPr>
          </a:p>
          <a:p>
            <a:pPr marL="266700" indent="-177800" algn="just">
              <a:spcBef>
                <a:spcPts val="0"/>
              </a:spcBef>
              <a:buFont typeface="Arial" pitchFamily="34" charset="0"/>
              <a:buChar char="•"/>
            </a:pPr>
            <a:r>
              <a:rPr lang="nl-BE" sz="1050" dirty="0">
                <a:solidFill>
                  <a:srgbClr val="4B4B4B"/>
                </a:solidFill>
              </a:rPr>
              <a:t>Dit verschil neemt wel af met de leeftijd. </a:t>
            </a:r>
          </a:p>
          <a:p>
            <a:pPr marL="266700" indent="-177800" algn="just">
              <a:spcBef>
                <a:spcPts val="0"/>
              </a:spcBef>
              <a:buFont typeface="Arial" pitchFamily="34" charset="0"/>
              <a:buChar char="•"/>
            </a:pPr>
            <a:r>
              <a:rPr lang="nl-BE" sz="1050" dirty="0">
                <a:solidFill>
                  <a:srgbClr val="4B4B4B"/>
                </a:solidFill>
              </a:rPr>
              <a:t>Vrouwen lopen twee tot drie maal meer risico op een </a:t>
            </a:r>
            <a:r>
              <a:rPr lang="nl-BE" sz="1050" dirty="0" smtClean="0">
                <a:solidFill>
                  <a:srgbClr val="4B4B4B"/>
                </a:solidFill>
              </a:rPr>
              <a:t>fractuur dan </a:t>
            </a:r>
            <a:r>
              <a:rPr lang="nl-BE" sz="1050" dirty="0">
                <a:solidFill>
                  <a:srgbClr val="4B4B4B"/>
                </a:solidFill>
              </a:rPr>
              <a:t>mannen. Dit omwille van botontkalking die samen gaat met de menopauze.</a:t>
            </a:r>
          </a:p>
          <a:p>
            <a:pPr algn="just">
              <a:spcBef>
                <a:spcPts val="600"/>
              </a:spcBef>
            </a:pPr>
            <a:r>
              <a:rPr lang="nl-BE" sz="1050" b="1" dirty="0">
                <a:solidFill>
                  <a:srgbClr val="4B4B4B"/>
                </a:solidFill>
              </a:rPr>
              <a:t>Bewoners in </a:t>
            </a:r>
            <a:r>
              <a:rPr lang="nl-BE" sz="1050" b="1" dirty="0">
                <a:solidFill>
                  <a:srgbClr val="C00000"/>
                </a:solidFill>
              </a:rPr>
              <a:t>woonzorgcentra</a:t>
            </a:r>
            <a:r>
              <a:rPr lang="nl-BE" sz="1050" b="1" dirty="0">
                <a:solidFill>
                  <a:srgbClr val="4B4B4B"/>
                </a:solidFill>
              </a:rPr>
              <a:t> meer vallen dan thuiswonende ouderen: </a:t>
            </a:r>
            <a:endParaRPr lang="nl-BE" sz="1050" dirty="0">
              <a:solidFill>
                <a:srgbClr val="4B4B4B"/>
              </a:solidFill>
            </a:endParaRPr>
          </a:p>
          <a:p>
            <a:pPr marL="266700" indent="-177800" algn="just">
              <a:spcBef>
                <a:spcPts val="0"/>
              </a:spcBef>
              <a:buFont typeface="Arial" pitchFamily="34" charset="0"/>
              <a:buChar char="•"/>
            </a:pPr>
            <a:r>
              <a:rPr lang="nl-BE" sz="1050" dirty="0">
                <a:solidFill>
                  <a:srgbClr val="4B4B4B"/>
                </a:solidFill>
              </a:rPr>
              <a:t>30% tot 70% valt minstens eenmaal per jaar. </a:t>
            </a:r>
          </a:p>
          <a:p>
            <a:pPr marL="266700" indent="-177800" algn="just">
              <a:spcBef>
                <a:spcPts val="0"/>
              </a:spcBef>
              <a:buFont typeface="Arial" pitchFamily="34" charset="0"/>
              <a:buChar char="•"/>
            </a:pPr>
            <a:r>
              <a:rPr lang="nl-BE" sz="1050" dirty="0">
                <a:solidFill>
                  <a:srgbClr val="4B4B4B"/>
                </a:solidFill>
              </a:rPr>
              <a:t>15% tot 40% valt tweemaal of vaker. </a:t>
            </a:r>
          </a:p>
          <a:p>
            <a:pPr marL="266700" indent="-177800" algn="just">
              <a:spcBef>
                <a:spcPts val="0"/>
              </a:spcBef>
              <a:buFont typeface="Arial" pitchFamily="34" charset="0"/>
              <a:buChar char="•"/>
            </a:pPr>
            <a:r>
              <a:rPr lang="nl-BE" sz="1050" dirty="0">
                <a:solidFill>
                  <a:srgbClr val="4B4B4B"/>
                </a:solidFill>
              </a:rPr>
              <a:t>Het risico neemt toe bij bewoners met mentale stoornissen. </a:t>
            </a:r>
            <a:r>
              <a:rPr lang="nl-BE" sz="1050" i="1" dirty="0">
                <a:solidFill>
                  <a:srgbClr val="4B4B4B"/>
                </a:solidFill>
              </a:rPr>
              <a:t>Onder mentale stoornis verstaan we bijvoorbeeld ziektes zoals dementie of de ziekte van Parkinson</a:t>
            </a:r>
            <a:r>
              <a:rPr lang="nl-BE" sz="1050" dirty="0">
                <a:solidFill>
                  <a:srgbClr val="4B4B4B"/>
                </a:solidFill>
              </a:rPr>
              <a:t>. Bij ouderen met dementie kan het percentage vallers oplopen tot 66%.</a:t>
            </a:r>
          </a:p>
          <a:p>
            <a:pPr algn="just">
              <a:defRPr/>
            </a:pPr>
            <a:endParaRPr lang="nl-BE" sz="1050" b="1" dirty="0" smtClean="0">
              <a:solidFill>
                <a:srgbClr val="007114"/>
              </a:solidFill>
              <a:ea typeface="Verdana" pitchFamily="34" charset="0"/>
              <a:cs typeface="Verdana" pitchFamily="34" charset="0"/>
            </a:endParaRPr>
          </a:p>
        </p:txBody>
      </p:sp>
    </p:spTree>
    <p:extLst>
      <p:ext uri="{BB962C8B-B14F-4D97-AF65-F5344CB8AC3E}">
        <p14:creationId xmlns:p14="http://schemas.microsoft.com/office/powerpoint/2010/main" val="267285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5FBA330-BEB1-4A71-9471-65F56499A8CA}" type="slidenum">
              <a:rPr lang="nl-BE" smtClean="0"/>
              <a:t>8</a:t>
            </a:fld>
            <a:endParaRPr lang="nl-BE" dirty="0"/>
          </a:p>
        </p:txBody>
      </p:sp>
    </p:spTree>
    <p:extLst>
      <p:ext uri="{BB962C8B-B14F-4D97-AF65-F5344CB8AC3E}">
        <p14:creationId xmlns:p14="http://schemas.microsoft.com/office/powerpoint/2010/main" val="1657274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343400"/>
            <a:ext cx="4536504" cy="4114800"/>
          </a:xfrm>
        </p:spPr>
        <p:txBody>
          <a:bodyPr/>
          <a:lstStyle/>
          <a:p>
            <a:pPr algn="just">
              <a:spcBef>
                <a:spcPts val="0"/>
              </a:spcBef>
              <a:spcAft>
                <a:spcPts val="600"/>
              </a:spcAft>
            </a:pPr>
            <a:r>
              <a:rPr lang="nl-BE" sz="1100" b="1" u="sng" kern="1200" dirty="0" smtClean="0">
                <a:solidFill>
                  <a:srgbClr val="4B4B4B"/>
                </a:solidFill>
                <a:effectLst/>
                <a:latin typeface="+mj-lt"/>
                <a:ea typeface="+mn-ea"/>
                <a:cs typeface="+mn-cs"/>
              </a:rPr>
              <a:t>VALRISICOFACTOREN</a:t>
            </a:r>
            <a:endParaRPr lang="nl-BE" sz="1050" b="1" u="sng" kern="1200" dirty="0" smtClean="0">
              <a:solidFill>
                <a:srgbClr val="4B4B4B"/>
              </a:solidFill>
              <a:effectLst/>
              <a:latin typeface="+mj-lt"/>
              <a:ea typeface="+mn-ea"/>
              <a:cs typeface="+mn-cs"/>
            </a:endParaRPr>
          </a:p>
          <a:p>
            <a:pPr algn="just">
              <a:spcBef>
                <a:spcPts val="0"/>
              </a:spcBef>
            </a:pPr>
            <a:r>
              <a:rPr lang="nl-BE" sz="1050" kern="1200" dirty="0" smtClean="0">
                <a:solidFill>
                  <a:srgbClr val="4B4B4B"/>
                </a:solidFill>
                <a:effectLst/>
                <a:latin typeface="+mj-lt"/>
                <a:ea typeface="+mn-ea"/>
                <a:cs typeface="+mn-cs"/>
              </a:rPr>
              <a:t>Voor de Vlaamse praktijkrichtlijn </a:t>
            </a:r>
            <a:r>
              <a:rPr lang="nl-BE" sz="1050" kern="1200" dirty="0" smtClean="0">
                <a:solidFill>
                  <a:schemeClr val="tx1"/>
                </a:solidFill>
                <a:effectLst/>
                <a:latin typeface="+mj-lt"/>
                <a:ea typeface="+mn-ea"/>
                <a:cs typeface="+mn-cs"/>
              </a:rPr>
              <a:t>“</a:t>
            </a:r>
            <a:r>
              <a:rPr lang="nl-BE" sz="1050" u="sng" kern="1200" dirty="0" smtClean="0">
                <a:solidFill>
                  <a:schemeClr val="tx1"/>
                </a:solidFill>
                <a:effectLst/>
                <a:latin typeface="+mj-lt"/>
                <a:ea typeface="+mn-ea"/>
                <a:cs typeface="+mn-cs"/>
                <a:hlinkClick r:id="rId3"/>
              </a:rPr>
              <a:t>Valpreventie bij thuiswonende ouderen: Praktijkrichtlijn voor Vlaanderen</a:t>
            </a:r>
            <a:r>
              <a:rPr lang="nl-BE" sz="1050" kern="1200" dirty="0" smtClean="0">
                <a:solidFill>
                  <a:srgbClr val="4B4B4B"/>
                </a:solidFill>
                <a:effectLst/>
                <a:latin typeface="+mj-lt"/>
                <a:ea typeface="+mn-ea"/>
                <a:cs typeface="+mn-cs"/>
              </a:rPr>
              <a:t>” (Milisen et al., 2010) werden 7 risicofactoren geselecteerd, op basis van de best beschikbare wetenschapelijke evidentie ter preventie van vallen. </a:t>
            </a:r>
          </a:p>
          <a:p>
            <a:pPr algn="just">
              <a:spcBef>
                <a:spcPts val="0"/>
              </a:spcBef>
            </a:pPr>
            <a:endParaRPr lang="nl-BE" sz="1050" kern="1200" dirty="0" smtClean="0">
              <a:solidFill>
                <a:srgbClr val="4B4B4B"/>
              </a:solidFill>
              <a:effectLst/>
              <a:latin typeface="+mj-lt"/>
              <a:ea typeface="+mn-ea"/>
              <a:cs typeface="+mn-cs"/>
            </a:endParaRPr>
          </a:p>
          <a:p>
            <a:pPr algn="just">
              <a:spcBef>
                <a:spcPts val="0"/>
              </a:spcBef>
            </a:pPr>
            <a:r>
              <a:rPr lang="nl-BE" sz="1050" u="sng" kern="1200" dirty="0" smtClean="0">
                <a:solidFill>
                  <a:srgbClr val="4B4B4B"/>
                </a:solidFill>
                <a:effectLst/>
                <a:latin typeface="+mj-lt"/>
                <a:ea typeface="+mn-ea"/>
                <a:cs typeface="+mn-cs"/>
              </a:rPr>
              <a:t>7 risicofactoren</a:t>
            </a:r>
            <a:r>
              <a:rPr lang="nl-BE" sz="1050" kern="1200" dirty="0" smtClean="0">
                <a:solidFill>
                  <a:srgbClr val="4B4B4B"/>
                </a:solidFill>
                <a:effectLst/>
                <a:latin typeface="+mj-lt"/>
                <a:ea typeface="+mn-ea"/>
                <a:cs typeface="+mn-cs"/>
              </a:rPr>
              <a:t>:</a:t>
            </a:r>
          </a:p>
          <a:p>
            <a:pPr marL="228600" lvl="0" indent="-228600" algn="just">
              <a:spcBef>
                <a:spcPts val="0"/>
              </a:spcBef>
              <a:buFont typeface="+mj-lt"/>
              <a:buAutoNum type="arabicPeriod"/>
            </a:pPr>
            <a:r>
              <a:rPr lang="nl-BE" sz="1050" kern="1200" dirty="0" smtClean="0">
                <a:solidFill>
                  <a:srgbClr val="4B4B4B"/>
                </a:solidFill>
                <a:effectLst/>
                <a:latin typeface="+mj-lt"/>
                <a:ea typeface="+mn-ea"/>
                <a:cs typeface="+mn-cs"/>
              </a:rPr>
              <a:t>Evenwicht, spierkracht &amp; mobiliteit</a:t>
            </a:r>
          </a:p>
          <a:p>
            <a:pPr marL="228600" lvl="0" indent="-228600" algn="just">
              <a:spcBef>
                <a:spcPts val="0"/>
              </a:spcBef>
              <a:buFont typeface="+mj-lt"/>
              <a:buAutoNum type="arabicPeriod"/>
            </a:pPr>
            <a:r>
              <a:rPr lang="nl-BE" sz="1050" kern="1200" dirty="0" smtClean="0">
                <a:solidFill>
                  <a:srgbClr val="4B4B4B"/>
                </a:solidFill>
                <a:effectLst/>
                <a:latin typeface="+mj-lt"/>
                <a:ea typeface="+mn-ea"/>
                <a:cs typeface="+mn-cs"/>
              </a:rPr>
              <a:t>Risicomedicatie</a:t>
            </a:r>
          </a:p>
          <a:p>
            <a:pPr marL="228600" lvl="0" indent="-228600" algn="just">
              <a:spcBef>
                <a:spcPts val="0"/>
              </a:spcBef>
              <a:buFont typeface="+mj-lt"/>
              <a:buAutoNum type="arabicPeriod"/>
            </a:pPr>
            <a:r>
              <a:rPr lang="nl-BE" sz="1050" kern="1200" dirty="0" smtClean="0">
                <a:solidFill>
                  <a:srgbClr val="4B4B4B"/>
                </a:solidFill>
                <a:effectLst/>
                <a:latin typeface="+mj-lt"/>
                <a:ea typeface="+mn-ea"/>
                <a:cs typeface="+mn-cs"/>
              </a:rPr>
              <a:t>Duizeligheid</a:t>
            </a:r>
          </a:p>
          <a:p>
            <a:pPr marL="228600" lvl="0" indent="-228600" algn="just">
              <a:spcBef>
                <a:spcPts val="0"/>
              </a:spcBef>
              <a:buFont typeface="+mj-lt"/>
              <a:buAutoNum type="arabicPeriod"/>
            </a:pPr>
            <a:r>
              <a:rPr lang="nl-BE" sz="1050" kern="1200" dirty="0" smtClean="0">
                <a:solidFill>
                  <a:srgbClr val="4B4B4B"/>
                </a:solidFill>
                <a:effectLst/>
                <a:latin typeface="+mj-lt"/>
                <a:ea typeface="+mn-ea"/>
                <a:cs typeface="+mn-cs"/>
              </a:rPr>
              <a:t>Problemen met het zicht</a:t>
            </a:r>
          </a:p>
          <a:p>
            <a:pPr marL="228600" lvl="0" indent="-228600" algn="just">
              <a:spcBef>
                <a:spcPts val="0"/>
              </a:spcBef>
              <a:buFont typeface="+mj-lt"/>
              <a:buAutoNum type="arabicPeriod"/>
            </a:pPr>
            <a:r>
              <a:rPr lang="nl-BE" sz="1050" kern="1200" dirty="0" smtClean="0">
                <a:solidFill>
                  <a:srgbClr val="4B4B4B"/>
                </a:solidFill>
                <a:effectLst/>
                <a:latin typeface="+mj-lt"/>
                <a:ea typeface="+mn-ea"/>
                <a:cs typeface="+mn-cs"/>
              </a:rPr>
              <a:t>Problemen met voeten &amp; schoeisel</a:t>
            </a:r>
          </a:p>
          <a:p>
            <a:pPr marL="228600" lvl="0" indent="-228600" algn="just">
              <a:spcBef>
                <a:spcPts val="0"/>
              </a:spcBef>
              <a:buFont typeface="+mj-lt"/>
              <a:buAutoNum type="arabicPeriod"/>
            </a:pPr>
            <a:r>
              <a:rPr lang="nl-BE" sz="1050" kern="1200" dirty="0" smtClean="0">
                <a:solidFill>
                  <a:srgbClr val="4B4B4B"/>
                </a:solidFill>
                <a:effectLst/>
                <a:latin typeface="+mj-lt"/>
                <a:ea typeface="+mn-ea"/>
                <a:cs typeface="+mn-cs"/>
              </a:rPr>
              <a:t>Risico’s in de omgeving en het gedrag</a:t>
            </a:r>
          </a:p>
          <a:p>
            <a:pPr marL="228600" lvl="0" indent="-228600" algn="just">
              <a:spcBef>
                <a:spcPts val="0"/>
              </a:spcBef>
              <a:buFont typeface="+mj-lt"/>
              <a:buAutoNum type="arabicPeriod"/>
            </a:pPr>
            <a:r>
              <a:rPr lang="nl-BE" sz="1050" kern="1200" dirty="0" smtClean="0">
                <a:solidFill>
                  <a:srgbClr val="4B4B4B"/>
                </a:solidFill>
                <a:effectLst/>
                <a:latin typeface="+mj-lt"/>
                <a:ea typeface="+mn-ea"/>
                <a:cs typeface="+mn-cs"/>
              </a:rPr>
              <a:t>Valangst</a:t>
            </a:r>
          </a:p>
          <a:p>
            <a:pPr>
              <a:spcBef>
                <a:spcPts val="0"/>
              </a:spcBef>
            </a:pPr>
            <a:endParaRPr lang="nl-BE" sz="1000" kern="1200" dirty="0" smtClean="0">
              <a:solidFill>
                <a:schemeClr val="tx1"/>
              </a:solidFill>
              <a:effectLst/>
              <a:latin typeface="+mj-lt"/>
              <a:ea typeface="+mn-ea"/>
              <a:cs typeface="+mn-cs"/>
            </a:endParaRPr>
          </a:p>
        </p:txBody>
      </p:sp>
      <p:sp>
        <p:nvSpPr>
          <p:cNvPr id="9" name="Slide Number Placeholder 8"/>
          <p:cNvSpPr>
            <a:spLocks noGrp="1"/>
          </p:cNvSpPr>
          <p:nvPr>
            <p:ph type="sldNum" sz="quarter" idx="11"/>
          </p:nvPr>
        </p:nvSpPr>
        <p:spPr/>
        <p:txBody>
          <a:bodyPr/>
          <a:lstStyle/>
          <a:p>
            <a:pPr>
              <a:defRPr/>
            </a:pPr>
            <a:r>
              <a:rPr lang="en-US" dirty="0" smtClean="0"/>
              <a:t>9</a:t>
            </a:r>
            <a:endParaRPr lang="en-US" dirty="0"/>
          </a:p>
        </p:txBody>
      </p:sp>
    </p:spTree>
    <p:extLst>
      <p:ext uri="{BB962C8B-B14F-4D97-AF65-F5344CB8AC3E}">
        <p14:creationId xmlns:p14="http://schemas.microsoft.com/office/powerpoint/2010/main" val="394705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D5C2132F-F9EF-4A4E-A84D-0441858A7858}" type="datetimeFigureOut">
              <a:rPr lang="nl-BE" smtClean="0"/>
              <a:t>7/04/2015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343408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5C2132F-F9EF-4A4E-A84D-0441858A7858}" type="datetimeFigureOut">
              <a:rPr lang="nl-BE" smtClean="0"/>
              <a:t>7/04/2015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104212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5C2132F-F9EF-4A4E-A84D-0441858A7858}" type="datetimeFigureOut">
              <a:rPr lang="nl-BE" smtClean="0"/>
              <a:t>7/04/2015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317666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10"/>
          </p:nvPr>
        </p:nvSpPr>
        <p:spPr/>
        <p:txBody>
          <a:bodyPr/>
          <a:lstStyle/>
          <a:p>
            <a:fld id="{D5C2132F-F9EF-4A4E-A84D-0441858A7858}" type="datetimeFigureOut">
              <a:rPr lang="nl-BE" smtClean="0"/>
              <a:t>7/04/2015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133099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5C2132F-F9EF-4A4E-A84D-0441858A7858}" type="datetimeFigureOut">
              <a:rPr lang="nl-BE" smtClean="0"/>
              <a:t>7/04/2015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226045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D5C2132F-F9EF-4A4E-A84D-0441858A7858}" type="datetimeFigureOut">
              <a:rPr lang="nl-BE" smtClean="0"/>
              <a:t>7/04/2015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37271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D5C2132F-F9EF-4A4E-A84D-0441858A7858}" type="datetimeFigureOut">
              <a:rPr lang="nl-BE" smtClean="0"/>
              <a:t>7/04/2015</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176318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D5C2132F-F9EF-4A4E-A84D-0441858A7858}" type="datetimeFigureOut">
              <a:rPr lang="nl-BE" smtClean="0"/>
              <a:t>7/04/2015</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301207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5C2132F-F9EF-4A4E-A84D-0441858A7858}" type="datetimeFigureOut">
              <a:rPr lang="nl-BE" smtClean="0"/>
              <a:t>7/04/2015</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114142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5C2132F-F9EF-4A4E-A84D-0441858A7858}" type="datetimeFigureOut">
              <a:rPr lang="nl-BE" smtClean="0"/>
              <a:t>7/04/2015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366815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5C2132F-F9EF-4A4E-A84D-0441858A7858}" type="datetimeFigureOut">
              <a:rPr lang="nl-BE" smtClean="0"/>
              <a:t>7/04/2015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FACDE89-B6FC-45F6-9E25-2788462F087B}" type="slidenum">
              <a:rPr lang="nl-BE" smtClean="0"/>
              <a:t>‹#›</a:t>
            </a:fld>
            <a:endParaRPr lang="nl-BE"/>
          </a:p>
        </p:txBody>
      </p:sp>
    </p:spTree>
    <p:extLst>
      <p:ext uri="{BB962C8B-B14F-4D97-AF65-F5344CB8AC3E}">
        <p14:creationId xmlns:p14="http://schemas.microsoft.com/office/powerpoint/2010/main" val="3402178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2132F-F9EF-4A4E-A84D-0441858A7858}" type="datetimeFigureOut">
              <a:rPr lang="nl-BE" smtClean="0"/>
              <a:t>7/04/2015</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CDE89-B6FC-45F6-9E25-2788462F087B}" type="slidenum">
              <a:rPr lang="nl-BE" smtClean="0"/>
              <a:t>‹#›</a:t>
            </a:fld>
            <a:endParaRPr lang="nl-BE"/>
          </a:p>
        </p:txBody>
      </p:sp>
      <p:pic>
        <p:nvPicPr>
          <p:cNvPr id="7" name="Afbeelding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04248" y="6050858"/>
            <a:ext cx="2321814" cy="774375"/>
          </a:xfrm>
          <a:prstGeom prst="rect">
            <a:avLst/>
          </a:prstGeom>
        </p:spPr>
      </p:pic>
    </p:spTree>
    <p:extLst>
      <p:ext uri="{BB962C8B-B14F-4D97-AF65-F5344CB8AC3E}">
        <p14:creationId xmlns:p14="http://schemas.microsoft.com/office/powerpoint/2010/main" val="133622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9.jpeg"/><Relationship Id="rId7"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7.jpeg"/><Relationship Id="rId5" Type="http://schemas.openxmlformats.org/officeDocument/2006/relationships/image" Target="../media/image21.jpeg"/><Relationship Id="rId10" Type="http://schemas.openxmlformats.org/officeDocument/2006/relationships/image" Target="../media/image6.jpeg"/><Relationship Id="rId4" Type="http://schemas.openxmlformats.org/officeDocument/2006/relationships/image" Target="../media/image20.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www.vigez.be/" TargetMode="External"/><Relationship Id="rId7" Type="http://schemas.openxmlformats.org/officeDocument/2006/relationships/image" Target="../media/image24.png"/><Relationship Id="rId12"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6.jpeg"/><Relationship Id="rId5" Type="http://schemas.openxmlformats.org/officeDocument/2006/relationships/hyperlink" Target="http://www.zorg-en-gezondheid.be/" TargetMode="External"/><Relationship Id="rId10" Type="http://schemas.openxmlformats.org/officeDocument/2006/relationships/image" Target="../media/image5.png"/><Relationship Id="rId4" Type="http://schemas.openxmlformats.org/officeDocument/2006/relationships/hyperlink" Target="http://www.vlaamselogos.be/" TargetMode="External"/><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5.jpe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6.jpe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hyperlink" Target="http://www.vad.be/" TargetMode="External"/><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8.jp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9.jp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vad.be/" TargetMode="External"/><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8" Type="http://schemas.openxmlformats.org/officeDocument/2006/relationships/hyperlink" Target="http://www.valpreventie.be/" TargetMode="External"/><Relationship Id="rId13" Type="http://schemas.openxmlformats.org/officeDocument/2006/relationships/image" Target="../media/image6.jpeg"/><Relationship Id="rId3" Type="http://schemas.openxmlformats.org/officeDocument/2006/relationships/hyperlink" Target="http://www.valpreventie.be/Portals/Valpreventie/Documenten/WvdV/2015/2015_EVV_brochure-medicatie.pdf" TargetMode="External"/><Relationship Id="rId7" Type="http://schemas.openxmlformats.org/officeDocument/2006/relationships/hyperlink" Target="http://www.valpreventie.be/Portals/Valpreventie/Documenten/WvdV/2015/2015_EVV_algoritme-antipsychotica.pdf" TargetMode="External"/><Relationship Id="rId12"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valpreventie.be/Portals/Valpreventie/Documenten/WvdV/2015/2015_EVV_algoritme-antidepressiva.pdf" TargetMode="External"/><Relationship Id="rId11" Type="http://schemas.openxmlformats.org/officeDocument/2006/relationships/image" Target="../media/image4.jpeg"/><Relationship Id="rId5" Type="http://schemas.openxmlformats.org/officeDocument/2006/relationships/hyperlink" Target="http://www.valpreventie.be/Portals/Valpreventie/Documenten/WvdV/2015/2015_EVV_algoritme_benzodiazepines_Z-producten.pdf" TargetMode="External"/><Relationship Id="rId10" Type="http://schemas.openxmlformats.org/officeDocument/2006/relationships/image" Target="../media/image3.jpg"/><Relationship Id="rId4" Type="http://schemas.openxmlformats.org/officeDocument/2006/relationships/hyperlink" Target="http://www.valpreventie.be/Portals/Valpreventie/Documenten/WvdV/2015/2015_EVV_achtergrondinfo_algoritmes.pdf" TargetMode="External"/><Relationship Id="rId9" Type="http://schemas.openxmlformats.org/officeDocument/2006/relationships/image" Target="../media/image30.png"/><Relationship Id="rId1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11936133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2.jpg"/><Relationship Id="rId7"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valpreventie.be/Portals/Valpreventie/Documenten/WvdV/2015/2015_EVV_brochure-medicatie.pdf" TargetMode="External"/><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33.jpg"/><Relationship Id="rId9" Type="http://schemas.openxmlformats.org/officeDocument/2006/relationships/image" Target="../media/image7.jpeg"/></Relationships>
</file>

<file path=ppt/slides/_rels/slide3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valpreventie.be/Portals/Valpreventie/Documenten/WvdV/2015/2015_EVV_algoritme_benzodiazepines_Z-producten.pdf" TargetMode="External"/><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33.jp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g"/><Relationship Id="rId7"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0.jp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gif"/><Relationship Id="rId1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gif"/><Relationship Id="rId17" Type="http://schemas.openxmlformats.org/officeDocument/2006/relationships/image" Target="../media/image5.png"/><Relationship Id="rId2" Type="http://schemas.openxmlformats.org/officeDocument/2006/relationships/notesSlide" Target="../notesSlides/notesSlide9.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gif"/><Relationship Id="rId5" Type="http://schemas.openxmlformats.org/officeDocument/2006/relationships/diagramQuickStyle" Target="../diagrams/quickStyle1.xml"/><Relationship Id="rId15" Type="http://schemas.openxmlformats.org/officeDocument/2006/relationships/image" Target="../media/image3.jpg"/><Relationship Id="rId10" Type="http://schemas.openxmlformats.org/officeDocument/2006/relationships/image" Target="../media/image14.jpeg"/><Relationship Id="rId19"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13.jpeg"/><Relationship Id="rId1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12" y="0"/>
            <a:ext cx="8382177" cy="6857999"/>
          </a:xfrm>
          <a:prstGeom prst="rect">
            <a:avLst/>
          </a:prstGeom>
        </p:spPr>
      </p:pic>
      <p:sp>
        <p:nvSpPr>
          <p:cNvPr id="3" name="Rectangle 2"/>
          <p:cNvSpPr/>
          <p:nvPr/>
        </p:nvSpPr>
        <p:spPr>
          <a:xfrm>
            <a:off x="6804248" y="6165305"/>
            <a:ext cx="2232248" cy="5760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03039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3528" y="1578063"/>
            <a:ext cx="5321642" cy="1800000"/>
          </a:xfrm>
          <a:prstGeom prst="roundRect">
            <a:avLst/>
          </a:prstGeom>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eaLnBrk="1" fontAlgn="auto" hangingPunct="1">
              <a:spcAft>
                <a:spcPts val="0"/>
              </a:spcAft>
              <a:buFont typeface="Arial" pitchFamily="34" charset="0"/>
              <a:buNone/>
              <a:defRPr/>
            </a:pPr>
            <a:r>
              <a:rPr lang="nl-BE" sz="2400" dirty="0" smtClean="0">
                <a:solidFill>
                  <a:srgbClr val="4B4B4B"/>
                </a:solidFill>
              </a:rPr>
              <a:t>Een val kan ernstige </a:t>
            </a:r>
            <a:r>
              <a:rPr lang="nl-BE" sz="2400" b="1" dirty="0" smtClean="0">
                <a:solidFill>
                  <a:srgbClr val="4B4B4B"/>
                </a:solidFill>
              </a:rPr>
              <a:t>lichamelijke, </a:t>
            </a:r>
          </a:p>
          <a:p>
            <a:pPr eaLnBrk="1" fontAlgn="auto" hangingPunct="1">
              <a:spcAft>
                <a:spcPts val="0"/>
              </a:spcAft>
              <a:buFont typeface="Arial" pitchFamily="34" charset="0"/>
              <a:buNone/>
              <a:defRPr/>
            </a:pPr>
            <a:r>
              <a:rPr lang="nl-BE" sz="2400" b="1" dirty="0" smtClean="0">
                <a:solidFill>
                  <a:srgbClr val="4B4B4B"/>
                </a:solidFill>
              </a:rPr>
              <a:t>psychosociale </a:t>
            </a:r>
            <a:r>
              <a:rPr lang="nl-BE" sz="2400" dirty="0" smtClean="0">
                <a:solidFill>
                  <a:srgbClr val="4B4B4B"/>
                </a:solidFill>
              </a:rPr>
              <a:t>en</a:t>
            </a:r>
            <a:r>
              <a:rPr lang="nl-BE" sz="2400" b="1" dirty="0" smtClean="0">
                <a:solidFill>
                  <a:srgbClr val="4B4B4B"/>
                </a:solidFill>
              </a:rPr>
              <a:t> </a:t>
            </a:r>
          </a:p>
          <a:p>
            <a:pPr eaLnBrk="1" fontAlgn="auto" hangingPunct="1">
              <a:spcAft>
                <a:spcPts val="0"/>
              </a:spcAft>
              <a:buFont typeface="Arial" pitchFamily="34" charset="0"/>
              <a:buNone/>
              <a:defRPr/>
            </a:pPr>
            <a:r>
              <a:rPr lang="nl-BE" sz="2400" b="1" dirty="0" smtClean="0">
                <a:solidFill>
                  <a:srgbClr val="4B4B4B"/>
                </a:solidFill>
              </a:rPr>
              <a:t>financiële gevolgen </a:t>
            </a:r>
            <a:r>
              <a:rPr lang="nl-BE" sz="2400" dirty="0" smtClean="0">
                <a:solidFill>
                  <a:srgbClr val="4B4B4B"/>
                </a:solidFill>
              </a:rPr>
              <a:t>hebben</a:t>
            </a:r>
            <a:endParaRPr lang="nl-BE" sz="2400" dirty="0">
              <a:solidFill>
                <a:srgbClr val="4B4B4B"/>
              </a:solidFill>
            </a:endParaRPr>
          </a:p>
        </p:txBody>
      </p:sp>
      <p:sp>
        <p:nvSpPr>
          <p:cNvPr id="2" name="TextBox 1"/>
          <p:cNvSpPr txBox="1"/>
          <p:nvPr/>
        </p:nvSpPr>
        <p:spPr>
          <a:xfrm>
            <a:off x="6192713" y="2562117"/>
            <a:ext cx="1188000" cy="400110"/>
          </a:xfrm>
          <a:prstGeom prst="rect">
            <a:avLst/>
          </a:prstGeom>
          <a:noFill/>
        </p:spPr>
        <p:txBody>
          <a:bodyPr wrap="square" rtlCol="0">
            <a:spAutoFit/>
          </a:bodyPr>
          <a:lstStyle/>
          <a:p>
            <a:r>
              <a:rPr lang="nl-BE" sz="2000" dirty="0">
                <a:solidFill>
                  <a:srgbClr val="4B4B4B"/>
                </a:solidFill>
              </a:rPr>
              <a:t>Valangst </a:t>
            </a:r>
          </a:p>
        </p:txBody>
      </p:sp>
      <p:sp>
        <p:nvSpPr>
          <p:cNvPr id="11" name="TextBox 10"/>
          <p:cNvSpPr txBox="1"/>
          <p:nvPr/>
        </p:nvSpPr>
        <p:spPr>
          <a:xfrm>
            <a:off x="6205465" y="3011635"/>
            <a:ext cx="2615007" cy="400110"/>
          </a:xfrm>
          <a:prstGeom prst="rect">
            <a:avLst/>
          </a:prstGeom>
          <a:noFill/>
        </p:spPr>
        <p:txBody>
          <a:bodyPr wrap="square" rtlCol="0">
            <a:spAutoFit/>
          </a:bodyPr>
          <a:lstStyle/>
          <a:p>
            <a:r>
              <a:rPr lang="nl-BE" sz="2000" dirty="0" smtClean="0">
                <a:solidFill>
                  <a:srgbClr val="4B4B4B"/>
                </a:solidFill>
              </a:rPr>
              <a:t>Activiteiten vermijden</a:t>
            </a:r>
            <a:endParaRPr lang="nl-BE" sz="2000" dirty="0">
              <a:solidFill>
                <a:srgbClr val="4B4B4B"/>
              </a:solidFill>
            </a:endParaRPr>
          </a:p>
        </p:txBody>
      </p:sp>
      <p:sp>
        <p:nvSpPr>
          <p:cNvPr id="12" name="TextBox 11"/>
          <p:cNvSpPr txBox="1"/>
          <p:nvPr/>
        </p:nvSpPr>
        <p:spPr>
          <a:xfrm>
            <a:off x="6163650" y="1644155"/>
            <a:ext cx="2872846" cy="400110"/>
          </a:xfrm>
          <a:prstGeom prst="rect">
            <a:avLst/>
          </a:prstGeom>
          <a:noFill/>
        </p:spPr>
        <p:txBody>
          <a:bodyPr wrap="square" rtlCol="0">
            <a:spAutoFit/>
          </a:bodyPr>
          <a:lstStyle/>
          <a:p>
            <a:r>
              <a:rPr lang="nl-BE" sz="2000" dirty="0" smtClean="0">
                <a:solidFill>
                  <a:srgbClr val="4B4B4B"/>
                </a:solidFill>
              </a:rPr>
              <a:t>Kleine letsels </a:t>
            </a:r>
            <a:r>
              <a:rPr lang="nl-BE" sz="1400" dirty="0" smtClean="0">
                <a:solidFill>
                  <a:srgbClr val="4B4B4B"/>
                </a:solidFill>
              </a:rPr>
              <a:t>bv. verstuiking</a:t>
            </a:r>
            <a:endParaRPr lang="nl-BE" sz="2000" dirty="0">
              <a:solidFill>
                <a:srgbClr val="4B4B4B"/>
              </a:solidFill>
            </a:endParaRPr>
          </a:p>
        </p:txBody>
      </p:sp>
      <p:sp>
        <p:nvSpPr>
          <p:cNvPr id="13" name="TextBox 12"/>
          <p:cNvSpPr txBox="1"/>
          <p:nvPr/>
        </p:nvSpPr>
        <p:spPr>
          <a:xfrm>
            <a:off x="6176462" y="2093487"/>
            <a:ext cx="2860034" cy="400110"/>
          </a:xfrm>
          <a:prstGeom prst="rect">
            <a:avLst/>
          </a:prstGeom>
          <a:noFill/>
        </p:spPr>
        <p:txBody>
          <a:bodyPr wrap="square" rtlCol="0">
            <a:spAutoFit/>
          </a:bodyPr>
          <a:lstStyle/>
          <a:p>
            <a:r>
              <a:rPr lang="nl-BE" sz="2000" dirty="0">
                <a:solidFill>
                  <a:srgbClr val="4B4B4B"/>
                </a:solidFill>
              </a:rPr>
              <a:t>Grote</a:t>
            </a:r>
            <a:r>
              <a:rPr lang="nl-BE" dirty="0" smtClean="0">
                <a:solidFill>
                  <a:srgbClr val="4B4B4B"/>
                </a:solidFill>
              </a:rPr>
              <a:t> </a:t>
            </a:r>
            <a:r>
              <a:rPr lang="nl-BE" sz="2000" dirty="0" smtClean="0">
                <a:solidFill>
                  <a:srgbClr val="4B4B4B"/>
                </a:solidFill>
              </a:rPr>
              <a:t>letsels </a:t>
            </a:r>
            <a:r>
              <a:rPr lang="nl-BE" sz="1400" dirty="0" smtClean="0">
                <a:solidFill>
                  <a:srgbClr val="4B4B4B"/>
                </a:solidFill>
              </a:rPr>
              <a:t>bv. heupfractuur</a:t>
            </a:r>
            <a:endParaRPr lang="nl-BE" sz="1400" dirty="0">
              <a:solidFill>
                <a:srgbClr val="4B4B4B"/>
              </a:solidFill>
            </a:endParaRPr>
          </a:p>
        </p:txBody>
      </p:sp>
      <p:sp>
        <p:nvSpPr>
          <p:cNvPr id="14" name="TextBox 13"/>
          <p:cNvSpPr txBox="1"/>
          <p:nvPr/>
        </p:nvSpPr>
        <p:spPr>
          <a:xfrm>
            <a:off x="6200484" y="3742740"/>
            <a:ext cx="2263170" cy="707886"/>
          </a:xfrm>
          <a:prstGeom prst="rect">
            <a:avLst/>
          </a:prstGeom>
          <a:noFill/>
        </p:spPr>
        <p:txBody>
          <a:bodyPr wrap="square" rtlCol="0">
            <a:spAutoFit/>
          </a:bodyPr>
          <a:lstStyle/>
          <a:p>
            <a:r>
              <a:rPr lang="nl-BE" sz="2000" dirty="0" smtClean="0">
                <a:solidFill>
                  <a:srgbClr val="4B4B4B"/>
                </a:solidFill>
              </a:rPr>
              <a:t>Opname </a:t>
            </a:r>
            <a:r>
              <a:rPr lang="nl-BE" sz="2000" dirty="0">
                <a:solidFill>
                  <a:srgbClr val="4B4B4B"/>
                </a:solidFill>
              </a:rPr>
              <a:t>in </a:t>
            </a:r>
            <a:r>
              <a:rPr lang="nl-BE" sz="2000" dirty="0" smtClean="0">
                <a:solidFill>
                  <a:srgbClr val="4B4B4B"/>
                </a:solidFill>
              </a:rPr>
              <a:t>woonzorgcentrum</a:t>
            </a:r>
            <a:endParaRPr lang="nl-BE" sz="2000" dirty="0">
              <a:solidFill>
                <a:srgbClr val="4B4B4B"/>
              </a:solidFill>
            </a:endParaRPr>
          </a:p>
        </p:txBody>
      </p:sp>
      <p:sp>
        <p:nvSpPr>
          <p:cNvPr id="15" name="TextBox 14"/>
          <p:cNvSpPr txBox="1"/>
          <p:nvPr/>
        </p:nvSpPr>
        <p:spPr>
          <a:xfrm>
            <a:off x="6205698" y="4450626"/>
            <a:ext cx="2510515" cy="400110"/>
          </a:xfrm>
          <a:prstGeom prst="rect">
            <a:avLst/>
          </a:prstGeom>
          <a:noFill/>
        </p:spPr>
        <p:txBody>
          <a:bodyPr wrap="square" rtlCol="0">
            <a:spAutoFit/>
          </a:bodyPr>
          <a:lstStyle/>
          <a:p>
            <a:r>
              <a:rPr lang="nl-BE" sz="2000" dirty="0" smtClean="0">
                <a:solidFill>
                  <a:srgbClr val="4B4B4B"/>
                </a:solidFill>
              </a:rPr>
              <a:t>Opname </a:t>
            </a:r>
            <a:r>
              <a:rPr lang="nl-BE" sz="2000" dirty="0">
                <a:solidFill>
                  <a:srgbClr val="4B4B4B"/>
                </a:solidFill>
              </a:rPr>
              <a:t>in ziekenhuis</a:t>
            </a:r>
          </a:p>
        </p:txBody>
      </p:sp>
      <p:sp>
        <p:nvSpPr>
          <p:cNvPr id="3" name="Afgeronde rechthoek 2"/>
          <p:cNvSpPr/>
          <p:nvPr/>
        </p:nvSpPr>
        <p:spPr>
          <a:xfrm>
            <a:off x="301343" y="3721386"/>
            <a:ext cx="5393387" cy="1138896"/>
          </a:xfrm>
          <a:prstGeom prst="round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r>
              <a:rPr lang="nl-BE" sz="2400" dirty="0" smtClean="0">
                <a:solidFill>
                  <a:schemeClr val="bg1"/>
                </a:solidFill>
              </a:rPr>
              <a:t>Na een heupfractuur herstelt slechts 1 op 5 volledig. </a:t>
            </a:r>
            <a:endParaRPr lang="nl-BE" sz="2400" dirty="0">
              <a:solidFill>
                <a:schemeClr val="bg1"/>
              </a:solidFill>
            </a:endParaRPr>
          </a:p>
        </p:txBody>
      </p:sp>
      <p:sp>
        <p:nvSpPr>
          <p:cNvPr id="4" name="PIJL-RECHTS 3"/>
          <p:cNvSpPr/>
          <p:nvPr/>
        </p:nvSpPr>
        <p:spPr>
          <a:xfrm>
            <a:off x="5741030" y="1736446"/>
            <a:ext cx="389438" cy="181058"/>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PIJL-RECHTS 15"/>
          <p:cNvSpPr/>
          <p:nvPr/>
        </p:nvSpPr>
        <p:spPr>
          <a:xfrm>
            <a:off x="5761987" y="2215669"/>
            <a:ext cx="389438" cy="181058"/>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7" name="PIJL-RECHTS 16"/>
          <p:cNvSpPr/>
          <p:nvPr/>
        </p:nvSpPr>
        <p:spPr>
          <a:xfrm>
            <a:off x="5765233" y="2654408"/>
            <a:ext cx="389438" cy="181058"/>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8" name="PIJL-RECHTS 17"/>
          <p:cNvSpPr/>
          <p:nvPr/>
        </p:nvSpPr>
        <p:spPr>
          <a:xfrm>
            <a:off x="5760652" y="3103926"/>
            <a:ext cx="389438" cy="181058"/>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9" name="PIJL-RECHTS 18"/>
          <p:cNvSpPr/>
          <p:nvPr/>
        </p:nvSpPr>
        <p:spPr>
          <a:xfrm>
            <a:off x="5796136" y="3874562"/>
            <a:ext cx="389438" cy="181058"/>
          </a:xfrm>
          <a:prstGeom prst="rightArrow">
            <a:avLst/>
          </a:prstGeom>
          <a:solidFill>
            <a:srgbClr val="C00000"/>
          </a:solidFill>
          <a:ln>
            <a:solidFill>
              <a:srgbClr val="E32C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PIJL-RECHTS 19"/>
          <p:cNvSpPr/>
          <p:nvPr/>
        </p:nvSpPr>
        <p:spPr>
          <a:xfrm>
            <a:off x="5766738" y="4559298"/>
            <a:ext cx="389438" cy="181058"/>
          </a:xfrm>
          <a:prstGeom prst="rightArrow">
            <a:avLst/>
          </a:prstGeom>
          <a:solidFill>
            <a:srgbClr val="C00000"/>
          </a:solidFill>
          <a:ln>
            <a:solidFill>
              <a:srgbClr val="E32C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6" name="Title 5"/>
          <p:cNvSpPr>
            <a:spLocks noGrp="1"/>
          </p:cNvSpPr>
          <p:nvPr>
            <p:ph type="title"/>
          </p:nvPr>
        </p:nvSpPr>
        <p:spPr>
          <a:xfrm>
            <a:off x="251520" y="188640"/>
            <a:ext cx="8712968" cy="754829"/>
          </a:xfrm>
        </p:spPr>
        <p:txBody>
          <a:bodyPr>
            <a:noAutofit/>
          </a:bodyPr>
          <a:lstStyle/>
          <a:p>
            <a:r>
              <a:rPr lang="nl-NL" sz="4000" b="1" dirty="0">
                <a:solidFill>
                  <a:srgbClr val="0E6F78"/>
                </a:solidFill>
              </a:rPr>
              <a:t>Wat zijn de gevolgen van een val?</a:t>
            </a:r>
            <a:endParaRPr lang="nl-BE" sz="4000" b="1" dirty="0">
              <a:solidFill>
                <a:srgbClr val="0E6F78"/>
              </a:solidFill>
            </a:endParaRPr>
          </a:p>
        </p:txBody>
      </p:sp>
      <p:sp>
        <p:nvSpPr>
          <p:cNvPr id="28" name="Slide Number Placeholder 27"/>
          <p:cNvSpPr>
            <a:spLocks noGrp="1"/>
          </p:cNvSpPr>
          <p:nvPr>
            <p:ph type="sldNum" sz="quarter" idx="12"/>
          </p:nvPr>
        </p:nvSpPr>
        <p:spPr/>
        <p:txBody>
          <a:bodyPr/>
          <a:lstStyle/>
          <a:p>
            <a:pPr>
              <a:defRPr/>
            </a:pPr>
            <a:fld id="{28E600E3-1B1B-4395-856E-51190B4B5003}" type="slidenum">
              <a:rPr lang="en-US" smtClean="0"/>
              <a:pPr>
                <a:defRPr/>
              </a:pPr>
              <a:t>10</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42" y="5242130"/>
            <a:ext cx="1536192" cy="10546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257" y="5022418"/>
            <a:ext cx="950976" cy="12405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5810" y="4928586"/>
            <a:ext cx="841248" cy="1304544"/>
          </a:xfrm>
          <a:prstGeom prst="rect">
            <a:avLst/>
          </a:prstGeom>
        </p:spPr>
      </p:pic>
      <p:sp>
        <p:nvSpPr>
          <p:cNvPr id="39" name="Multiply 38"/>
          <p:cNvSpPr/>
          <p:nvPr/>
        </p:nvSpPr>
        <p:spPr>
          <a:xfrm>
            <a:off x="-180528" y="4928746"/>
            <a:ext cx="2126178" cy="1440000"/>
          </a:xfrm>
          <a:prstGeom prst="mathMultiply">
            <a:avLst>
              <a:gd name="adj1" fmla="val 136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8045" y="5000594"/>
            <a:ext cx="1620551" cy="1295984"/>
          </a:xfrm>
          <a:prstGeom prst="rect">
            <a:avLst/>
          </a:prstGeom>
        </p:spPr>
      </p:pic>
      <p:sp>
        <p:nvSpPr>
          <p:cNvPr id="42" name="Multiply 41"/>
          <p:cNvSpPr/>
          <p:nvPr/>
        </p:nvSpPr>
        <p:spPr>
          <a:xfrm>
            <a:off x="1475656" y="5000754"/>
            <a:ext cx="2126178" cy="1440000"/>
          </a:xfrm>
          <a:prstGeom prst="mathMultiply">
            <a:avLst>
              <a:gd name="adj1" fmla="val 136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a:p>
        </p:txBody>
      </p:sp>
      <p:sp>
        <p:nvSpPr>
          <p:cNvPr id="43" name="Multiply 42"/>
          <p:cNvSpPr/>
          <p:nvPr/>
        </p:nvSpPr>
        <p:spPr>
          <a:xfrm>
            <a:off x="3203848" y="4928746"/>
            <a:ext cx="2126178" cy="1440000"/>
          </a:xfrm>
          <a:prstGeom prst="mathMultiply">
            <a:avLst>
              <a:gd name="adj1" fmla="val 136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a:p>
        </p:txBody>
      </p:sp>
      <p:sp>
        <p:nvSpPr>
          <p:cNvPr id="44" name="Multiply 43"/>
          <p:cNvSpPr/>
          <p:nvPr/>
        </p:nvSpPr>
        <p:spPr>
          <a:xfrm>
            <a:off x="5038110" y="4928586"/>
            <a:ext cx="2126178" cy="1440000"/>
          </a:xfrm>
          <a:prstGeom prst="mathMultiply">
            <a:avLst>
              <a:gd name="adj1" fmla="val 136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a:p>
        </p:txBody>
      </p:sp>
      <p:sp>
        <p:nvSpPr>
          <p:cNvPr id="29" name="Rectangle 28"/>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34" name="Afbeelding 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35" name="Picture 3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36" name="Picture 35" descr="Logo Vigez"/>
          <p:cNvPicPr/>
          <p:nvPr/>
        </p:nvPicPr>
        <p:blipFill rotWithShape="1">
          <a:blip r:embed="rId10">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37" name="Picture 36"/>
          <p:cNvPicPr/>
          <p:nvPr/>
        </p:nvPicPr>
        <p:blipFill>
          <a:blip r:embed="rId11"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532238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784976" cy="1143000"/>
          </a:xfrm>
        </p:spPr>
        <p:txBody>
          <a:bodyPr>
            <a:noAutofit/>
          </a:bodyPr>
          <a:lstStyle/>
          <a:p>
            <a:r>
              <a:rPr lang="nl-BE" sz="4000" b="1" dirty="0" smtClean="0">
                <a:solidFill>
                  <a:srgbClr val="0E6F78"/>
                </a:solidFill>
                <a:latin typeface="+mn-lt"/>
                <a:ea typeface="Tahoma" panose="020B0604030504040204" pitchFamily="34" charset="0"/>
                <a:cs typeface="Tahoma" panose="020B0604030504040204" pitchFamily="34" charset="0"/>
              </a:rPr>
              <a:t>Voorbeeld: </a:t>
            </a:r>
            <a:br>
              <a:rPr lang="nl-BE" sz="4000" b="1" dirty="0" smtClean="0">
                <a:solidFill>
                  <a:srgbClr val="0E6F78"/>
                </a:solidFill>
                <a:latin typeface="+mn-lt"/>
                <a:ea typeface="Tahoma" panose="020B0604030504040204" pitchFamily="34" charset="0"/>
                <a:cs typeface="Tahoma" panose="020B0604030504040204" pitchFamily="34" charset="0"/>
              </a:rPr>
            </a:br>
            <a:r>
              <a:rPr lang="nl-BE" sz="3600" b="1" dirty="0" smtClean="0">
                <a:solidFill>
                  <a:srgbClr val="0E6F78"/>
                </a:solidFill>
                <a:latin typeface="+mn-lt"/>
                <a:ea typeface="Tahoma" panose="020B0604030504040204" pitchFamily="34" charset="0"/>
                <a:cs typeface="Tahoma" panose="020B0604030504040204" pitchFamily="34" charset="0"/>
              </a:rPr>
              <a:t>Gevolgen van een heupfractuur</a:t>
            </a:r>
            <a:endParaRPr lang="nl-BE" sz="3600" b="1" dirty="0">
              <a:solidFill>
                <a:srgbClr val="0E6F78"/>
              </a:solidFill>
              <a:latin typeface="+mn-lt"/>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a:xfrm>
            <a:off x="457200" y="1600200"/>
            <a:ext cx="8229600" cy="4997152"/>
          </a:xfrm>
        </p:spPr>
        <p:txBody>
          <a:bodyPr>
            <a:noAutofit/>
          </a:bodyPr>
          <a:lstStyle/>
          <a:p>
            <a:pPr marL="358775" lvl="0" indent="-358775" algn="just">
              <a:spcBef>
                <a:spcPts val="0"/>
              </a:spcBef>
            </a:pPr>
            <a:r>
              <a:rPr lang="nl-BE" sz="2400" dirty="0" smtClean="0">
                <a:solidFill>
                  <a:srgbClr val="4B4B4B"/>
                </a:solidFill>
              </a:rPr>
              <a:t>Ten </a:t>
            </a:r>
            <a:r>
              <a:rPr lang="nl-BE" sz="2400" dirty="0">
                <a:solidFill>
                  <a:srgbClr val="4B4B4B"/>
                </a:solidFill>
              </a:rPr>
              <a:t>gevolge van een </a:t>
            </a:r>
            <a:r>
              <a:rPr lang="nl-BE" sz="2400" b="1" dirty="0" smtClean="0">
                <a:solidFill>
                  <a:srgbClr val="4B4B4B"/>
                </a:solidFill>
              </a:rPr>
              <a:t>heupfractuur</a:t>
            </a:r>
            <a:r>
              <a:rPr lang="nl-BE" sz="2400" dirty="0" smtClean="0">
                <a:solidFill>
                  <a:srgbClr val="4B4B4B"/>
                </a:solidFill>
              </a:rPr>
              <a:t>:</a:t>
            </a:r>
          </a:p>
          <a:p>
            <a:pPr marL="892175" lvl="1" indent="-358775">
              <a:spcBef>
                <a:spcPts val="0"/>
              </a:spcBef>
            </a:pPr>
            <a:r>
              <a:rPr lang="nl-BE" sz="2000" b="1" dirty="0" smtClean="0">
                <a:solidFill>
                  <a:srgbClr val="4B4B4B"/>
                </a:solidFill>
              </a:rPr>
              <a:t>herwint   </a:t>
            </a:r>
            <a:r>
              <a:rPr lang="nl-BE" sz="2000" b="1" dirty="0">
                <a:solidFill>
                  <a:srgbClr val="4B4B4B"/>
                </a:solidFill>
              </a:rPr>
              <a:t>slechts   1   op   5  ouderen  zijn  volledige  ADL-zelfstandigheid (Activiteiten van het Dagelijkse Leven</a:t>
            </a:r>
            <a:r>
              <a:rPr lang="nl-BE" sz="2000" b="1" dirty="0" smtClean="0">
                <a:solidFill>
                  <a:srgbClr val="4B4B4B"/>
                </a:solidFill>
              </a:rPr>
              <a:t>)</a:t>
            </a:r>
            <a:endParaRPr lang="nl-BE" sz="2000" dirty="0">
              <a:solidFill>
                <a:srgbClr val="4B4B4B"/>
              </a:solidFill>
            </a:endParaRPr>
          </a:p>
          <a:p>
            <a:pPr marL="892175" lvl="1" indent="-358775">
              <a:spcBef>
                <a:spcPts val="0"/>
              </a:spcBef>
            </a:pPr>
            <a:r>
              <a:rPr lang="en-US" sz="2000" dirty="0" err="1" smtClean="0">
                <a:solidFill>
                  <a:srgbClr val="4B4B4B"/>
                </a:solidFill>
              </a:rPr>
              <a:t>wordt</a:t>
            </a:r>
            <a:r>
              <a:rPr lang="en-US" sz="2000" dirty="0" smtClean="0">
                <a:solidFill>
                  <a:srgbClr val="4B4B4B"/>
                </a:solidFill>
              </a:rPr>
              <a:t> </a:t>
            </a:r>
            <a:r>
              <a:rPr lang="en-US" sz="2000" dirty="0">
                <a:solidFill>
                  <a:srgbClr val="4B4B4B"/>
                </a:solidFill>
              </a:rPr>
              <a:t>1 op 5 </a:t>
            </a:r>
            <a:r>
              <a:rPr lang="en-US" sz="2000" dirty="0" err="1">
                <a:solidFill>
                  <a:srgbClr val="4B4B4B"/>
                </a:solidFill>
              </a:rPr>
              <a:t>ouderen</a:t>
            </a:r>
            <a:r>
              <a:rPr lang="en-US" sz="2000" dirty="0">
                <a:solidFill>
                  <a:srgbClr val="4B4B4B"/>
                </a:solidFill>
              </a:rPr>
              <a:t> </a:t>
            </a:r>
            <a:r>
              <a:rPr lang="en-US" sz="2000" dirty="0" err="1" smtClean="0">
                <a:solidFill>
                  <a:srgbClr val="4B4B4B"/>
                </a:solidFill>
              </a:rPr>
              <a:t>immobiel</a:t>
            </a:r>
            <a:endParaRPr lang="nl-BE" sz="2000" dirty="0">
              <a:solidFill>
                <a:srgbClr val="4B4B4B"/>
              </a:solidFill>
            </a:endParaRPr>
          </a:p>
          <a:p>
            <a:pPr marL="892175" lvl="1" indent="-358775">
              <a:spcBef>
                <a:spcPts val="0"/>
              </a:spcBef>
            </a:pPr>
            <a:r>
              <a:rPr lang="nl-BE" sz="2000" dirty="0" smtClean="0">
                <a:solidFill>
                  <a:srgbClr val="4B4B4B"/>
                </a:solidFill>
              </a:rPr>
              <a:t>sterft </a:t>
            </a:r>
            <a:r>
              <a:rPr lang="nl-BE" sz="2000" dirty="0">
                <a:solidFill>
                  <a:srgbClr val="4B4B4B"/>
                </a:solidFill>
              </a:rPr>
              <a:t>1 op 3 ouderen binnen het jaar na het </a:t>
            </a:r>
            <a:r>
              <a:rPr lang="nl-BE" sz="2000" dirty="0" smtClean="0">
                <a:solidFill>
                  <a:srgbClr val="4B4B4B"/>
                </a:solidFill>
              </a:rPr>
              <a:t>valincident – dit toegenomen </a:t>
            </a:r>
            <a:r>
              <a:rPr lang="nl-BE" sz="2000" dirty="0">
                <a:solidFill>
                  <a:srgbClr val="4B4B4B"/>
                </a:solidFill>
              </a:rPr>
              <a:t>sterfterisico blijft behouden tot 10 à 15 jaar na de </a:t>
            </a:r>
            <a:r>
              <a:rPr lang="nl-BE" sz="2000" dirty="0" smtClean="0">
                <a:solidFill>
                  <a:srgbClr val="4B4B4B"/>
                </a:solidFill>
              </a:rPr>
              <a:t>heupfractuur</a:t>
            </a:r>
          </a:p>
          <a:p>
            <a:pPr marL="892175" lvl="1" indent="-358775">
              <a:spcBef>
                <a:spcPts val="0"/>
              </a:spcBef>
            </a:pPr>
            <a:r>
              <a:rPr lang="nl-BE" sz="2000" dirty="0" smtClean="0">
                <a:solidFill>
                  <a:srgbClr val="4B4B4B"/>
                </a:solidFill>
              </a:rPr>
              <a:t>riskeert </a:t>
            </a:r>
            <a:r>
              <a:rPr lang="nl-BE" sz="2000" dirty="0">
                <a:solidFill>
                  <a:srgbClr val="4B4B4B"/>
                </a:solidFill>
              </a:rPr>
              <a:t>6 tot 12% een nieuwe </a:t>
            </a:r>
            <a:r>
              <a:rPr lang="nl-BE" sz="2000" dirty="0" smtClean="0">
                <a:solidFill>
                  <a:srgbClr val="4B4B4B"/>
                </a:solidFill>
              </a:rPr>
              <a:t>heupfractuur</a:t>
            </a:r>
          </a:p>
          <a:p>
            <a:pPr algn="just">
              <a:spcBef>
                <a:spcPts val="1800"/>
              </a:spcBef>
            </a:pPr>
            <a:r>
              <a:rPr lang="nl-BE" sz="2400" dirty="0" smtClean="0">
                <a:solidFill>
                  <a:srgbClr val="4B4B4B"/>
                </a:solidFill>
              </a:rPr>
              <a:t>De </a:t>
            </a:r>
            <a:r>
              <a:rPr lang="nl-BE" sz="2400" b="1" dirty="0" smtClean="0">
                <a:solidFill>
                  <a:srgbClr val="4B4B4B"/>
                </a:solidFill>
              </a:rPr>
              <a:t>extra </a:t>
            </a:r>
            <a:r>
              <a:rPr lang="nl-BE" sz="2400" b="1" dirty="0">
                <a:solidFill>
                  <a:srgbClr val="4B4B4B"/>
                </a:solidFill>
              </a:rPr>
              <a:t>kosten voor </a:t>
            </a:r>
            <a:r>
              <a:rPr lang="nl-BE" sz="2400" b="1" dirty="0" smtClean="0">
                <a:solidFill>
                  <a:srgbClr val="4B4B4B"/>
                </a:solidFill>
              </a:rPr>
              <a:t>een heupfractuur</a:t>
            </a:r>
            <a:r>
              <a:rPr lang="nl-BE" sz="2400" dirty="0" smtClean="0">
                <a:solidFill>
                  <a:srgbClr val="4B4B4B"/>
                </a:solidFill>
              </a:rPr>
              <a:t>, </a:t>
            </a:r>
            <a:r>
              <a:rPr lang="nl-BE" sz="2400" dirty="0">
                <a:solidFill>
                  <a:srgbClr val="4B4B4B"/>
                </a:solidFill>
              </a:rPr>
              <a:t>inclusief de </a:t>
            </a:r>
            <a:r>
              <a:rPr lang="nl-BE" sz="2400" dirty="0" smtClean="0">
                <a:solidFill>
                  <a:srgbClr val="4B4B4B"/>
                </a:solidFill>
              </a:rPr>
              <a:t>12 maanden </a:t>
            </a:r>
            <a:r>
              <a:rPr lang="nl-BE" sz="2400" dirty="0">
                <a:solidFill>
                  <a:srgbClr val="4B4B4B"/>
                </a:solidFill>
              </a:rPr>
              <a:t>nazorg, worden geschat op gemiddeld </a:t>
            </a:r>
            <a:r>
              <a:rPr lang="nl-BE" sz="2400" b="1" dirty="0">
                <a:solidFill>
                  <a:srgbClr val="4B4B4B"/>
                </a:solidFill>
              </a:rPr>
              <a:t>€11.500 per patiënt</a:t>
            </a:r>
            <a:r>
              <a:rPr lang="nl-BE" sz="2400" dirty="0">
                <a:solidFill>
                  <a:srgbClr val="4B4B4B"/>
                </a:solidFill>
              </a:rPr>
              <a:t>. Met zo’n 15.000-tal </a:t>
            </a:r>
            <a:r>
              <a:rPr lang="nl-BE" sz="2400" dirty="0" smtClean="0">
                <a:solidFill>
                  <a:srgbClr val="4B4B4B"/>
                </a:solidFill>
              </a:rPr>
              <a:t>heupfracturen </a:t>
            </a:r>
            <a:r>
              <a:rPr lang="nl-BE" sz="2400" dirty="0">
                <a:solidFill>
                  <a:srgbClr val="4B4B4B"/>
                </a:solidFill>
              </a:rPr>
              <a:t>per jaar loopt dat cijfer gigantisch hoog op voor ons land: in 2010 bedroeg de totale kostprijs </a:t>
            </a:r>
            <a:r>
              <a:rPr lang="nl-BE" sz="2400" b="1" dirty="0">
                <a:solidFill>
                  <a:srgbClr val="4B4B4B"/>
                </a:solidFill>
              </a:rPr>
              <a:t>voor België €308.000.000</a:t>
            </a:r>
            <a:r>
              <a:rPr lang="nl-BE" sz="2400" dirty="0">
                <a:solidFill>
                  <a:srgbClr val="4B4B4B"/>
                </a:solidFill>
              </a:rPr>
              <a:t>. </a:t>
            </a:r>
          </a:p>
        </p:txBody>
      </p:sp>
      <p:sp>
        <p:nvSpPr>
          <p:cNvPr id="10" name="Rectangle 9"/>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274796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63277"/>
            <a:ext cx="8229600" cy="4525963"/>
          </a:xfrm>
        </p:spPr>
        <p:txBody>
          <a:bodyPr>
            <a:noAutofit/>
          </a:bodyPr>
          <a:lstStyle/>
          <a:p>
            <a:pPr algn="just">
              <a:spcBef>
                <a:spcPts val="0"/>
              </a:spcBef>
            </a:pPr>
            <a:r>
              <a:rPr lang="nl-BE" sz="2200" dirty="0" smtClean="0">
                <a:solidFill>
                  <a:srgbClr val="4B4B4B"/>
                </a:solidFill>
                <a:ea typeface="Tahoma" panose="020B0604030504040204" pitchFamily="34" charset="0"/>
                <a:cs typeface="Tahoma" panose="020B0604030504040204" pitchFamily="34" charset="0"/>
              </a:rPr>
              <a:t>2015: 4</a:t>
            </a:r>
            <a:r>
              <a:rPr lang="nl-BE" sz="2200" baseline="30000" dirty="0" smtClean="0">
                <a:solidFill>
                  <a:srgbClr val="4B4B4B"/>
                </a:solidFill>
                <a:ea typeface="Tahoma" panose="020B0604030504040204" pitchFamily="34" charset="0"/>
                <a:cs typeface="Tahoma" panose="020B0604030504040204" pitchFamily="34" charset="0"/>
              </a:rPr>
              <a:t>de</a:t>
            </a:r>
            <a:r>
              <a:rPr lang="nl-BE" sz="2200" dirty="0" smtClean="0">
                <a:solidFill>
                  <a:srgbClr val="4B4B4B"/>
                </a:solidFill>
                <a:ea typeface="Tahoma" panose="020B0604030504040204" pitchFamily="34" charset="0"/>
                <a:cs typeface="Tahoma" panose="020B0604030504040204" pitchFamily="34" charset="0"/>
              </a:rPr>
              <a:t> editie Week van de Valpreventie (WvdV)</a:t>
            </a:r>
          </a:p>
          <a:p>
            <a:pPr algn="just">
              <a:spcBef>
                <a:spcPts val="0"/>
              </a:spcBef>
            </a:pPr>
            <a:r>
              <a:rPr lang="nl-BE" sz="2200" dirty="0" smtClean="0">
                <a:solidFill>
                  <a:srgbClr val="4B4B4B"/>
                </a:solidFill>
                <a:ea typeface="Tahoma" panose="020B0604030504040204" pitchFamily="34" charset="0"/>
                <a:cs typeface="Tahoma" panose="020B0604030504040204" pitchFamily="34" charset="0"/>
              </a:rPr>
              <a:t>Laatste week van april (jaarlijks)</a:t>
            </a:r>
          </a:p>
          <a:p>
            <a:pPr algn="just">
              <a:spcBef>
                <a:spcPts val="0"/>
              </a:spcBef>
            </a:pPr>
            <a:r>
              <a:rPr lang="nl-BE" sz="2200" dirty="0" smtClean="0">
                <a:solidFill>
                  <a:srgbClr val="4B4B4B"/>
                </a:solidFill>
                <a:ea typeface="Tahoma" panose="020B0604030504040204" pitchFamily="34" charset="0"/>
                <a:cs typeface="Tahoma" panose="020B0604030504040204" pitchFamily="34" charset="0"/>
              </a:rPr>
              <a:t>Doel:  65- plussers, hun familie en alle gezondheidszorg- en welzijnswerkers in Vlaanderen sensibiliseren en informeren over val- en fractuurpreventie</a:t>
            </a:r>
          </a:p>
          <a:p>
            <a:pPr algn="just">
              <a:spcBef>
                <a:spcPts val="0"/>
              </a:spcBef>
            </a:pPr>
            <a:r>
              <a:rPr lang="nl-BE" sz="2200" dirty="0">
                <a:solidFill>
                  <a:srgbClr val="4B4B4B"/>
                </a:solidFill>
                <a:ea typeface="Tahoma" panose="020B0604030504040204" pitchFamily="34" charset="0"/>
                <a:cs typeface="Tahoma" panose="020B0604030504040204" pitchFamily="34" charset="0"/>
              </a:rPr>
              <a:t>S</a:t>
            </a:r>
            <a:r>
              <a:rPr lang="nl-BE" sz="2200" dirty="0" smtClean="0">
                <a:solidFill>
                  <a:srgbClr val="4B4B4B"/>
                </a:solidFill>
                <a:ea typeface="Tahoma" panose="020B0604030504040204" pitchFamily="34" charset="0"/>
                <a:cs typeface="Tahoma" panose="020B0604030504040204" pitchFamily="34" charset="0"/>
              </a:rPr>
              <a:t>amenwerking tussen het Expertisecentrum Val- en fractuurpreventie Vlaanderen (EVV), het Vlaams Instituut voor Gezondheidspromotie en Ziektepreventie (</a:t>
            </a:r>
            <a:r>
              <a:rPr lang="nl-BE" sz="2200" dirty="0" err="1" smtClean="0">
                <a:solidFill>
                  <a:srgbClr val="4B4B4B"/>
                </a:solidFill>
                <a:ea typeface="Tahoma" panose="020B0604030504040204" pitchFamily="34" charset="0"/>
                <a:cs typeface="Tahoma" panose="020B0604030504040204" pitchFamily="34" charset="0"/>
                <a:hlinkClick r:id="rId3"/>
              </a:rPr>
              <a:t>VIGeZ</a:t>
            </a:r>
            <a:r>
              <a:rPr lang="nl-BE" sz="2200" dirty="0" smtClean="0">
                <a:solidFill>
                  <a:srgbClr val="4B4B4B"/>
                </a:solidFill>
                <a:ea typeface="Tahoma" panose="020B0604030504040204" pitchFamily="34" charset="0"/>
                <a:cs typeface="Tahoma" panose="020B0604030504040204" pitchFamily="34" charset="0"/>
              </a:rPr>
              <a:t>) en het Lokaal Gezondheidsoverleg  (</a:t>
            </a:r>
            <a:r>
              <a:rPr lang="nl-BE" sz="2200" dirty="0" smtClean="0">
                <a:solidFill>
                  <a:srgbClr val="4B4B4B"/>
                </a:solidFill>
                <a:ea typeface="Tahoma" panose="020B0604030504040204" pitchFamily="34" charset="0"/>
                <a:cs typeface="Tahoma" panose="020B0604030504040204" pitchFamily="34" charset="0"/>
                <a:hlinkClick r:id="rId4"/>
              </a:rPr>
              <a:t>LOGO</a:t>
            </a:r>
            <a:r>
              <a:rPr lang="nl-BE" sz="2200" dirty="0" smtClean="0">
                <a:solidFill>
                  <a:srgbClr val="4B4B4B"/>
                </a:solidFill>
                <a:ea typeface="Tahoma" panose="020B0604030504040204" pitchFamily="34" charset="0"/>
                <a:cs typeface="Tahoma" panose="020B0604030504040204" pitchFamily="34" charset="0"/>
              </a:rPr>
              <a:t>), met ondersteuning van het </a:t>
            </a:r>
            <a:r>
              <a:rPr lang="nl-BE" sz="2200" dirty="0" smtClean="0">
                <a:solidFill>
                  <a:srgbClr val="4B4B4B"/>
                </a:solidFill>
                <a:ea typeface="Tahoma" panose="020B0604030504040204" pitchFamily="34" charset="0"/>
                <a:cs typeface="Tahoma" panose="020B0604030504040204" pitchFamily="34" charset="0"/>
                <a:hlinkClick r:id="rId5"/>
              </a:rPr>
              <a:t>Vlaams Agentschap Zorg en Gezondheid</a:t>
            </a:r>
            <a:r>
              <a:rPr lang="nl-BE" sz="2200" dirty="0" smtClean="0">
                <a:solidFill>
                  <a:srgbClr val="4B4B4B"/>
                </a:solidFill>
                <a:ea typeface="Tahoma" panose="020B0604030504040204" pitchFamily="34" charset="0"/>
                <a:cs typeface="Tahoma" panose="020B0604030504040204" pitchFamily="34" charset="0"/>
              </a:rPr>
              <a:t>. </a:t>
            </a:r>
          </a:p>
          <a:p>
            <a:pPr marL="0" indent="0">
              <a:buNone/>
            </a:pPr>
            <a:endParaRPr lang="nl-BE" sz="2400" dirty="0">
              <a:solidFill>
                <a:srgbClr val="4B4B4B"/>
              </a:solidFill>
              <a:ea typeface="Tahoma" panose="020B0604030504040204" pitchFamily="34" charset="0"/>
              <a:cs typeface="Tahoma" panose="020B0604030504040204" pitchFamily="34" charset="0"/>
            </a:endParaRPr>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128" y="4685794"/>
            <a:ext cx="1444219" cy="2050394"/>
          </a:xfrm>
          <a:prstGeom prst="rect">
            <a:avLst/>
          </a:prstGeom>
        </p:spPr>
      </p:pic>
      <p:pic>
        <p:nvPicPr>
          <p:cNvPr id="6" name="Afbeelding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8216" y="4682621"/>
            <a:ext cx="1472400" cy="2052000"/>
          </a:xfrm>
          <a:prstGeom prst="rect">
            <a:avLst/>
          </a:prstGeom>
        </p:spPr>
      </p:pic>
      <p:sp>
        <p:nvSpPr>
          <p:cNvPr id="7" name="Title 5"/>
          <p:cNvSpPr>
            <a:spLocks noGrp="1"/>
          </p:cNvSpPr>
          <p:nvPr>
            <p:ph type="title"/>
          </p:nvPr>
        </p:nvSpPr>
        <p:spPr>
          <a:xfrm>
            <a:off x="251520" y="188640"/>
            <a:ext cx="8712968" cy="754829"/>
          </a:xfrm>
        </p:spPr>
        <p:txBody>
          <a:bodyPr>
            <a:noAutofit/>
          </a:bodyPr>
          <a:lstStyle/>
          <a:p>
            <a:r>
              <a:rPr lang="nl-NL" sz="4000" b="1" dirty="0" smtClean="0">
                <a:solidFill>
                  <a:srgbClr val="0E6F78"/>
                </a:solidFill>
              </a:rPr>
              <a:t>Week van de Valpreventie</a:t>
            </a:r>
            <a:endParaRPr lang="nl-BE" sz="4000" b="1" dirty="0">
              <a:solidFill>
                <a:srgbClr val="0E6F78"/>
              </a:solidFill>
            </a:endParaRPr>
          </a:p>
        </p:txBody>
      </p:sp>
      <p:sp>
        <p:nvSpPr>
          <p:cNvPr id="9" name="Rectangle 8"/>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4" name="Afbeelding 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5" name="Pictur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6" name="Picture 15" descr="Logo Vigez"/>
          <p:cNvPicPr/>
          <p:nvPr/>
        </p:nvPicPr>
        <p:blipFill rotWithShape="1">
          <a:blip r:embed="rId11">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7" name="Picture 16"/>
          <p:cNvPicPr/>
          <p:nvPr/>
        </p:nvPicPr>
        <p:blipFill>
          <a:blip r:embed="rId12"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8818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marL="914400" indent="-914400">
              <a:buFont typeface="+mj-lt"/>
              <a:buAutoNum type="arabicPeriod" startAt="3"/>
            </a:pPr>
            <a:r>
              <a:rPr lang="nl-BE" sz="5000" b="1" dirty="0" smtClean="0">
                <a:solidFill>
                  <a:srgbClr val="0E6F78"/>
                </a:solidFill>
                <a:ea typeface="Tahoma" panose="020B0604030504040204" pitchFamily="34" charset="0"/>
                <a:cs typeface="Tahoma" panose="020B0604030504040204" pitchFamily="34" charset="0"/>
              </a:rPr>
              <a:t>Medicatie </a:t>
            </a:r>
            <a:r>
              <a:rPr lang="nl-BE" sz="5000" b="1" dirty="0">
                <a:solidFill>
                  <a:srgbClr val="0E6F78"/>
                </a:solidFill>
                <a:ea typeface="Tahoma" panose="020B0604030504040204" pitchFamily="34" charset="0"/>
                <a:cs typeface="Tahoma" panose="020B0604030504040204" pitchFamily="34" charset="0"/>
              </a:rPr>
              <a:t>en vallen</a:t>
            </a:r>
            <a:endParaRPr lang="nl-BE" sz="5000" b="1" dirty="0">
              <a:solidFill>
                <a:srgbClr val="0E6F78"/>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954" y="1484784"/>
            <a:ext cx="4400093" cy="36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1484475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solidFill>
                  <a:srgbClr val="007114"/>
                </a:solidFill>
                <a:latin typeface="Tahoma" panose="020B0604030504040204" pitchFamily="34" charset="0"/>
                <a:ea typeface="Tahoma" panose="020B0604030504040204" pitchFamily="34" charset="0"/>
                <a:cs typeface="Tahoma" panose="020B0604030504040204" pitchFamily="34" charset="0"/>
              </a:rPr>
              <a:t> </a:t>
            </a:r>
            <a:endParaRPr lang="nl-BE" dirty="0">
              <a:solidFill>
                <a:srgbClr val="007114"/>
              </a:solidFill>
              <a:latin typeface="Tahoma" panose="020B0604030504040204" pitchFamily="34" charset="0"/>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p:txBody>
          <a:bodyPr>
            <a:normAutofit/>
          </a:bodyPr>
          <a:lstStyle/>
          <a:p>
            <a:pPr marL="0" indent="0">
              <a:buNone/>
            </a:pPr>
            <a:r>
              <a:rPr lang="nl-BE" b="1" dirty="0">
                <a:solidFill>
                  <a:srgbClr val="4B4B4B"/>
                </a:solidFill>
              </a:rPr>
              <a:t>V</a:t>
            </a:r>
            <a:r>
              <a:rPr lang="nl-BE" b="1" dirty="0" smtClean="0">
                <a:solidFill>
                  <a:srgbClr val="4B4B4B"/>
                </a:solidFill>
              </a:rPr>
              <a:t>alrisico stijgt </a:t>
            </a:r>
            <a:r>
              <a:rPr lang="nl-BE" dirty="0" smtClean="0">
                <a:solidFill>
                  <a:srgbClr val="4B4B4B"/>
                </a:solidFill>
              </a:rPr>
              <a:t>indien </a:t>
            </a:r>
            <a:r>
              <a:rPr lang="nl-BE" dirty="0">
                <a:solidFill>
                  <a:srgbClr val="4B4B4B"/>
                </a:solidFill>
              </a:rPr>
              <a:t>de patiënt</a:t>
            </a:r>
            <a:r>
              <a:rPr lang="nl-BE" dirty="0" smtClean="0">
                <a:solidFill>
                  <a:srgbClr val="4B4B4B"/>
                </a:solidFill>
              </a:rPr>
              <a:t>:</a:t>
            </a:r>
          </a:p>
          <a:p>
            <a:pPr marL="0" indent="0">
              <a:buNone/>
            </a:pPr>
            <a:endParaRPr lang="nl-BE" sz="1600" dirty="0">
              <a:solidFill>
                <a:srgbClr val="4B4B4B"/>
              </a:solidFill>
            </a:endParaRPr>
          </a:p>
          <a:p>
            <a:r>
              <a:rPr lang="nl-BE" sz="2800" b="1" dirty="0" smtClean="0">
                <a:solidFill>
                  <a:srgbClr val="4B4B4B"/>
                </a:solidFill>
              </a:rPr>
              <a:t>≥ </a:t>
            </a:r>
            <a:r>
              <a:rPr lang="nl-BE" sz="2800" b="1" dirty="0">
                <a:solidFill>
                  <a:srgbClr val="4B4B4B"/>
                </a:solidFill>
              </a:rPr>
              <a:t>4</a:t>
            </a:r>
            <a:r>
              <a:rPr lang="nl-BE" sz="2800" dirty="0">
                <a:solidFill>
                  <a:srgbClr val="4B4B4B"/>
                </a:solidFill>
              </a:rPr>
              <a:t> verschillende geneesmiddelen </a:t>
            </a:r>
            <a:r>
              <a:rPr lang="nl-BE" sz="2800" dirty="0" smtClean="0">
                <a:solidFill>
                  <a:srgbClr val="4B4B4B"/>
                </a:solidFill>
              </a:rPr>
              <a:t>inneemt</a:t>
            </a:r>
          </a:p>
          <a:p>
            <a:r>
              <a:rPr lang="nl-BE" sz="2800" dirty="0" smtClean="0">
                <a:solidFill>
                  <a:srgbClr val="4B4B4B"/>
                </a:solidFill>
              </a:rPr>
              <a:t>Specifieke </a:t>
            </a:r>
            <a:r>
              <a:rPr lang="nl-BE" sz="2800" b="1" dirty="0">
                <a:solidFill>
                  <a:srgbClr val="4B4B4B"/>
                </a:solidFill>
              </a:rPr>
              <a:t>risicovolle medicatie </a:t>
            </a:r>
            <a:r>
              <a:rPr lang="nl-BE" sz="2800" dirty="0">
                <a:solidFill>
                  <a:srgbClr val="4B4B4B"/>
                </a:solidFill>
              </a:rPr>
              <a:t>gebruikt </a:t>
            </a:r>
            <a:r>
              <a:rPr lang="nl-BE" sz="2800" dirty="0" smtClean="0">
                <a:solidFill>
                  <a:srgbClr val="4B4B4B"/>
                </a:solidFill>
              </a:rPr>
              <a:t>zoals psychofarmaca: </a:t>
            </a:r>
            <a:endParaRPr lang="nl-BE" sz="2800" dirty="0">
              <a:solidFill>
                <a:srgbClr val="4B4B4B"/>
              </a:solidFill>
            </a:endParaRPr>
          </a:p>
          <a:p>
            <a:pPr lvl="1"/>
            <a:r>
              <a:rPr lang="nl-BE" sz="2400" dirty="0" smtClean="0">
                <a:solidFill>
                  <a:srgbClr val="4B4B4B"/>
                </a:solidFill>
              </a:rPr>
              <a:t>Sedativa</a:t>
            </a:r>
            <a:r>
              <a:rPr lang="nl-BE" sz="2400" dirty="0">
                <a:solidFill>
                  <a:srgbClr val="4B4B4B"/>
                </a:solidFill>
              </a:rPr>
              <a:t>, vnl. </a:t>
            </a:r>
            <a:r>
              <a:rPr lang="nl-BE" sz="2400" dirty="0" smtClean="0">
                <a:solidFill>
                  <a:srgbClr val="4B4B4B"/>
                </a:solidFill>
              </a:rPr>
              <a:t>benzodiazepines</a:t>
            </a:r>
          </a:p>
          <a:p>
            <a:pPr lvl="1"/>
            <a:r>
              <a:rPr lang="nl-BE" sz="2400" dirty="0" smtClean="0">
                <a:solidFill>
                  <a:srgbClr val="4B4B4B"/>
                </a:solidFill>
              </a:rPr>
              <a:t>Antidepressiva</a:t>
            </a:r>
          </a:p>
          <a:p>
            <a:pPr lvl="1"/>
            <a:r>
              <a:rPr lang="nl-BE" sz="2400" dirty="0" smtClean="0">
                <a:solidFill>
                  <a:srgbClr val="4B4B4B"/>
                </a:solidFill>
              </a:rPr>
              <a:t>Antipsychotica</a:t>
            </a:r>
            <a:r>
              <a:rPr lang="nl-BE" sz="2400" dirty="0">
                <a:solidFill>
                  <a:srgbClr val="4B4B4B"/>
                </a:solidFill>
              </a:rPr>
              <a:t>, vnl. de klassieke antipsychotica</a:t>
            </a:r>
          </a:p>
          <a:p>
            <a:endParaRPr lang="nl-BE" sz="2000" dirty="0" smtClean="0">
              <a:solidFill>
                <a:srgbClr val="4B4B4B"/>
              </a:solidFill>
              <a:ea typeface="Tahoma" panose="020B0604030504040204" pitchFamily="34" charset="0"/>
              <a:cs typeface="Tahoma" panose="020B0604030504040204" pitchFamily="34" charset="0"/>
            </a:endParaRPr>
          </a:p>
          <a:p>
            <a:endParaRPr lang="nl-BE" dirty="0">
              <a:solidFill>
                <a:srgbClr val="4B4B4B"/>
              </a:solidFill>
            </a:endParaRPr>
          </a:p>
        </p:txBody>
      </p:sp>
      <p:sp>
        <p:nvSpPr>
          <p:cNvPr id="4" name="Title 5"/>
          <p:cNvSpPr txBox="1">
            <a:spLocks/>
          </p:cNvSpPr>
          <p:nvPr/>
        </p:nvSpPr>
        <p:spPr>
          <a:xfrm>
            <a:off x="251520" y="188640"/>
            <a:ext cx="871296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0E6F78"/>
                </a:solidFill>
              </a:rPr>
              <a:t>Let op medicatie! </a:t>
            </a:r>
            <a:endParaRPr lang="nl-BE" sz="4000" b="1" dirty="0">
              <a:solidFill>
                <a:srgbClr val="0E6F78"/>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46" y="63216"/>
            <a:ext cx="1534001" cy="1082824"/>
          </a:xfrm>
          <a:prstGeom prst="rect">
            <a:avLst/>
          </a:prstGeom>
        </p:spPr>
      </p:pic>
      <p:sp>
        <p:nvSpPr>
          <p:cNvPr id="12" name="Rectangle 11"/>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4"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6" name="Picture 15"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664502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24744"/>
            <a:ext cx="8363272" cy="5328592"/>
          </a:xfrm>
        </p:spPr>
        <p:txBody>
          <a:bodyPr>
            <a:noAutofit/>
          </a:bodyPr>
          <a:lstStyle/>
          <a:p>
            <a:pPr marL="457200" algn="just"/>
            <a:r>
              <a:rPr lang="nl-BE" sz="2800" dirty="0">
                <a:solidFill>
                  <a:srgbClr val="4B4B4B"/>
                </a:solidFill>
                <a:ea typeface="Tahoma" panose="020B0604030504040204" pitchFamily="34" charset="0"/>
                <a:cs typeface="Tahoma" panose="020B0604030504040204" pitchFamily="34" charset="0"/>
              </a:rPr>
              <a:t>Duidelijk verband aangetoond tussen </a:t>
            </a:r>
            <a:r>
              <a:rPr lang="nl-BE" sz="2800" dirty="0" smtClean="0">
                <a:solidFill>
                  <a:srgbClr val="4B4B4B"/>
                </a:solidFill>
                <a:ea typeface="Tahoma" panose="020B0604030504040204" pitchFamily="34" charset="0"/>
                <a:cs typeface="Tahoma" panose="020B0604030504040204" pitchFamily="34" charset="0"/>
              </a:rPr>
              <a:t>verhoogd </a:t>
            </a:r>
            <a:r>
              <a:rPr lang="nl-BE" sz="2800" dirty="0">
                <a:solidFill>
                  <a:srgbClr val="4B4B4B"/>
                </a:solidFill>
                <a:ea typeface="Tahoma" panose="020B0604030504040204" pitchFamily="34" charset="0"/>
                <a:cs typeface="Tahoma" panose="020B0604030504040204" pitchFamily="34" charset="0"/>
              </a:rPr>
              <a:t>valrisico bij ouderen en </a:t>
            </a:r>
            <a:r>
              <a:rPr lang="nl-BE" sz="2800" dirty="0" smtClean="0">
                <a:solidFill>
                  <a:srgbClr val="4B4B4B"/>
                </a:solidFill>
                <a:ea typeface="Tahoma" panose="020B0604030504040204" pitchFamily="34" charset="0"/>
                <a:cs typeface="Tahoma" panose="020B0604030504040204" pitchFamily="34" charset="0"/>
              </a:rPr>
              <a:t>gebruik </a:t>
            </a:r>
            <a:r>
              <a:rPr lang="nl-BE" sz="2800" dirty="0">
                <a:solidFill>
                  <a:srgbClr val="4B4B4B"/>
                </a:solidFill>
                <a:ea typeface="Tahoma" panose="020B0604030504040204" pitchFamily="34" charset="0"/>
                <a:cs typeface="Tahoma" panose="020B0604030504040204" pitchFamily="34" charset="0"/>
              </a:rPr>
              <a:t>van psychofarmaca: </a:t>
            </a:r>
            <a:endParaRPr lang="nl-BE" sz="2800" dirty="0" smtClean="0">
              <a:solidFill>
                <a:srgbClr val="4B4B4B"/>
              </a:solidFill>
              <a:ea typeface="Tahoma" panose="020B0604030504040204" pitchFamily="34" charset="0"/>
              <a:cs typeface="Tahoma" panose="020B0604030504040204" pitchFamily="34" charset="0"/>
            </a:endParaRPr>
          </a:p>
          <a:p>
            <a:pPr marL="857250" lvl="1" algn="just"/>
            <a:r>
              <a:rPr lang="nl-BE" sz="2400" dirty="0">
                <a:solidFill>
                  <a:srgbClr val="4B4B4B"/>
                </a:solidFill>
                <a:ea typeface="Tahoma" panose="020B0604030504040204" pitchFamily="34" charset="0"/>
                <a:cs typeface="Tahoma" panose="020B0604030504040204" pitchFamily="34" charset="0"/>
              </a:rPr>
              <a:t>V</a:t>
            </a:r>
            <a:r>
              <a:rPr lang="nl-BE" sz="2400" dirty="0" smtClean="0">
                <a:solidFill>
                  <a:srgbClr val="4B4B4B"/>
                </a:solidFill>
                <a:ea typeface="Tahoma" panose="020B0604030504040204" pitchFamily="34" charset="0"/>
                <a:cs typeface="Tahoma" panose="020B0604030504040204" pitchFamily="34" charset="0"/>
              </a:rPr>
              <a:t>alrisico </a:t>
            </a:r>
            <a:r>
              <a:rPr lang="nl-BE" sz="2400" dirty="0">
                <a:solidFill>
                  <a:srgbClr val="4B4B4B"/>
                </a:solidFill>
                <a:ea typeface="Tahoma" panose="020B0604030504040204" pitchFamily="34" charset="0"/>
                <a:cs typeface="Tahoma" panose="020B0604030504040204" pitchFamily="34" charset="0"/>
              </a:rPr>
              <a:t>ongeveer </a:t>
            </a:r>
            <a:r>
              <a:rPr lang="nl-BE" sz="2400" b="1" dirty="0">
                <a:solidFill>
                  <a:srgbClr val="9C287B"/>
                </a:solidFill>
                <a:ea typeface="Tahoma" panose="020B0604030504040204" pitchFamily="34" charset="0"/>
                <a:cs typeface="Tahoma" panose="020B0604030504040204" pitchFamily="34" charset="0"/>
              </a:rPr>
              <a:t>x </a:t>
            </a:r>
            <a:r>
              <a:rPr lang="nl-NL" sz="2400" b="1" dirty="0" smtClean="0">
                <a:solidFill>
                  <a:srgbClr val="9C287B"/>
                </a:solidFill>
                <a:ea typeface="Tahoma" panose="020B0604030504040204" pitchFamily="34" charset="0"/>
                <a:cs typeface="Tahoma" panose="020B0604030504040204" pitchFamily="34" charset="0"/>
              </a:rPr>
              <a:t>1,7 </a:t>
            </a:r>
            <a:r>
              <a:rPr lang="nl-BE" sz="2400" b="1" dirty="0" smtClean="0">
                <a:solidFill>
                  <a:srgbClr val="9C287B"/>
                </a:solidFill>
                <a:ea typeface="Tahoma" panose="020B0604030504040204" pitchFamily="34" charset="0"/>
                <a:cs typeface="Tahoma" panose="020B0604030504040204" pitchFamily="34" charset="0"/>
              </a:rPr>
              <a:t>!!</a:t>
            </a:r>
          </a:p>
          <a:p>
            <a:pPr marL="571500" lvl="1" indent="0" algn="just">
              <a:spcBef>
                <a:spcPts val="0"/>
              </a:spcBef>
              <a:buNone/>
            </a:pPr>
            <a:endParaRPr lang="nl-BE" sz="2000" b="1" dirty="0" smtClean="0">
              <a:solidFill>
                <a:srgbClr val="9C287B"/>
              </a:solidFill>
              <a:ea typeface="Tahoma" panose="020B0604030504040204" pitchFamily="34" charset="0"/>
              <a:cs typeface="Tahoma" panose="020B0604030504040204" pitchFamily="34" charset="0"/>
            </a:endParaRPr>
          </a:p>
          <a:p>
            <a:pPr marL="457200" algn="just">
              <a:spcBef>
                <a:spcPts val="0"/>
              </a:spcBef>
            </a:pPr>
            <a:r>
              <a:rPr lang="nl-BE" sz="2800" dirty="0" smtClean="0">
                <a:solidFill>
                  <a:srgbClr val="4B4B4B"/>
                </a:solidFill>
                <a:ea typeface="Tahoma" panose="020B0604030504040204" pitchFamily="34" charset="0"/>
                <a:cs typeface="Tahoma" panose="020B0604030504040204" pitchFamily="34" charset="0"/>
              </a:rPr>
              <a:t>Ouderen </a:t>
            </a:r>
            <a:r>
              <a:rPr lang="nl-BE" sz="2800" dirty="0">
                <a:solidFill>
                  <a:srgbClr val="4B4B4B"/>
                </a:solidFill>
                <a:ea typeface="Tahoma" panose="020B0604030504040204" pitchFamily="34" charset="0"/>
                <a:cs typeface="Tahoma" panose="020B0604030504040204" pitchFamily="34" charset="0"/>
              </a:rPr>
              <a:t>metaboliseren deze molecules trager en zijn gevoeliger voor de mogelijke neveneffecten van deze medicatie </a:t>
            </a:r>
            <a:r>
              <a:rPr lang="nl-BE" sz="2800" dirty="0" smtClean="0">
                <a:solidFill>
                  <a:srgbClr val="4B4B4B"/>
                </a:solidFill>
                <a:ea typeface="Tahoma" panose="020B0604030504040204" pitchFamily="34" charset="0"/>
                <a:cs typeface="Tahoma" panose="020B0604030504040204" pitchFamily="34" charset="0"/>
              </a:rPr>
              <a:t>zoals: </a:t>
            </a:r>
            <a:endParaRPr lang="nl-BE" sz="2800" dirty="0">
              <a:solidFill>
                <a:srgbClr val="4B4B4B"/>
              </a:solidFill>
              <a:ea typeface="Tahoma" panose="020B0604030504040204" pitchFamily="34" charset="0"/>
              <a:cs typeface="Tahoma" panose="020B0604030504040204" pitchFamily="34" charset="0"/>
            </a:endParaRPr>
          </a:p>
          <a:p>
            <a:pPr marL="857250" lvl="1" algn="just">
              <a:spcBef>
                <a:spcPts val="0"/>
              </a:spcBef>
            </a:pPr>
            <a:r>
              <a:rPr lang="nl-BE" sz="2400" dirty="0" smtClean="0">
                <a:solidFill>
                  <a:srgbClr val="4B4B4B"/>
                </a:solidFill>
                <a:ea typeface="Tahoma" panose="020B0604030504040204" pitchFamily="34" charset="0"/>
                <a:cs typeface="Tahoma" panose="020B0604030504040204" pitchFamily="34" charset="0"/>
              </a:rPr>
              <a:t>Sedatie</a:t>
            </a:r>
            <a:endParaRPr lang="nl-BE" sz="2400" dirty="0">
              <a:solidFill>
                <a:srgbClr val="4B4B4B"/>
              </a:solidFill>
              <a:ea typeface="Tahoma" panose="020B0604030504040204" pitchFamily="34" charset="0"/>
              <a:cs typeface="Tahoma" panose="020B0604030504040204" pitchFamily="34" charset="0"/>
            </a:endParaRPr>
          </a:p>
          <a:p>
            <a:pPr marL="857250" lvl="1" algn="just">
              <a:spcBef>
                <a:spcPts val="0"/>
              </a:spcBef>
            </a:pPr>
            <a:r>
              <a:rPr lang="nl-BE" sz="2400" dirty="0" smtClean="0">
                <a:solidFill>
                  <a:srgbClr val="4B4B4B"/>
                </a:solidFill>
                <a:ea typeface="Tahoma" panose="020B0604030504040204" pitchFamily="34" charset="0"/>
                <a:cs typeface="Tahoma" panose="020B0604030504040204" pitchFamily="34" charset="0"/>
              </a:rPr>
              <a:t>Duizeligheid </a:t>
            </a:r>
            <a:endParaRPr lang="nl-BE" sz="2400" dirty="0">
              <a:solidFill>
                <a:srgbClr val="4B4B4B"/>
              </a:solidFill>
              <a:ea typeface="Tahoma" panose="020B0604030504040204" pitchFamily="34" charset="0"/>
              <a:cs typeface="Tahoma" panose="020B0604030504040204" pitchFamily="34" charset="0"/>
            </a:endParaRPr>
          </a:p>
          <a:p>
            <a:pPr marL="857250" lvl="1" algn="just">
              <a:spcBef>
                <a:spcPts val="0"/>
              </a:spcBef>
            </a:pPr>
            <a:r>
              <a:rPr lang="nl-BE" sz="2400" dirty="0">
                <a:solidFill>
                  <a:srgbClr val="4B4B4B"/>
                </a:solidFill>
                <a:ea typeface="Tahoma" panose="020B0604030504040204" pitchFamily="34" charset="0"/>
                <a:cs typeface="Tahoma" panose="020B0604030504040204" pitchFamily="34" charset="0"/>
              </a:rPr>
              <a:t>O</a:t>
            </a:r>
            <a:r>
              <a:rPr lang="nl-BE" sz="2400" dirty="0" smtClean="0">
                <a:solidFill>
                  <a:srgbClr val="4B4B4B"/>
                </a:solidFill>
                <a:ea typeface="Tahoma" panose="020B0604030504040204" pitchFamily="34" charset="0"/>
                <a:cs typeface="Tahoma" panose="020B0604030504040204" pitchFamily="34" charset="0"/>
              </a:rPr>
              <a:t>rthostatische </a:t>
            </a:r>
            <a:r>
              <a:rPr lang="nl-BE" sz="2400" dirty="0">
                <a:solidFill>
                  <a:srgbClr val="4B4B4B"/>
                </a:solidFill>
                <a:ea typeface="Tahoma" panose="020B0604030504040204" pitchFamily="34" charset="0"/>
                <a:cs typeface="Tahoma" panose="020B0604030504040204" pitchFamily="34" charset="0"/>
              </a:rPr>
              <a:t>hypotensie </a:t>
            </a:r>
            <a:endParaRPr lang="nl-BE" sz="2400" dirty="0" smtClean="0">
              <a:solidFill>
                <a:srgbClr val="4B4B4B"/>
              </a:solidFill>
              <a:ea typeface="Tahoma" panose="020B0604030504040204" pitchFamily="34" charset="0"/>
              <a:cs typeface="Tahoma" panose="020B0604030504040204" pitchFamily="34" charset="0"/>
            </a:endParaRPr>
          </a:p>
          <a:p>
            <a:pPr marL="857250" lvl="1" algn="just">
              <a:spcBef>
                <a:spcPts val="0"/>
              </a:spcBef>
            </a:pPr>
            <a:r>
              <a:rPr lang="nl-BE" sz="2400" dirty="0">
                <a:solidFill>
                  <a:srgbClr val="4B4B4B"/>
                </a:solidFill>
                <a:ea typeface="Tahoma" panose="020B0604030504040204" pitchFamily="34" charset="0"/>
                <a:cs typeface="Tahoma" panose="020B0604030504040204" pitchFamily="34" charset="0"/>
              </a:rPr>
              <a:t>C</a:t>
            </a:r>
            <a:r>
              <a:rPr lang="nl-BE" sz="2400" dirty="0" smtClean="0">
                <a:solidFill>
                  <a:srgbClr val="4B4B4B"/>
                </a:solidFill>
                <a:ea typeface="Tahoma" panose="020B0604030504040204" pitchFamily="34" charset="0"/>
                <a:cs typeface="Tahoma" panose="020B0604030504040204" pitchFamily="34" charset="0"/>
              </a:rPr>
              <a:t>ognitieve achteruitgang</a:t>
            </a:r>
          </a:p>
          <a:p>
            <a:pPr marL="857250" lvl="1" algn="just">
              <a:spcBef>
                <a:spcPts val="0"/>
              </a:spcBef>
            </a:pPr>
            <a:r>
              <a:rPr lang="nl-BE" sz="2400" dirty="0" smtClean="0">
                <a:solidFill>
                  <a:srgbClr val="4B4B4B"/>
                </a:solidFill>
                <a:ea typeface="Tahoma" panose="020B0604030504040204" pitchFamily="34" charset="0"/>
                <a:cs typeface="Tahoma" panose="020B0604030504040204" pitchFamily="34" charset="0"/>
              </a:rPr>
              <a:t>Delier</a:t>
            </a:r>
            <a:endParaRPr lang="nl-BE" sz="2400" dirty="0">
              <a:solidFill>
                <a:srgbClr val="4B4B4B"/>
              </a:solidFill>
              <a:ea typeface="Tahoma" panose="020B0604030504040204" pitchFamily="34" charset="0"/>
              <a:cs typeface="Tahoma" panose="020B0604030504040204" pitchFamily="34" charset="0"/>
            </a:endParaRPr>
          </a:p>
          <a:p>
            <a:pPr marL="857250" lvl="1" algn="just">
              <a:spcBef>
                <a:spcPts val="0"/>
              </a:spcBef>
            </a:pPr>
            <a:r>
              <a:rPr lang="nl-BE" sz="2400" dirty="0">
                <a:solidFill>
                  <a:srgbClr val="4B4B4B"/>
                </a:solidFill>
                <a:ea typeface="Tahoma" panose="020B0604030504040204" pitchFamily="34" charset="0"/>
                <a:cs typeface="Tahoma" panose="020B0604030504040204" pitchFamily="34" charset="0"/>
              </a:rPr>
              <a:t>A</a:t>
            </a:r>
            <a:r>
              <a:rPr lang="nl-BE" sz="2400" dirty="0" smtClean="0">
                <a:solidFill>
                  <a:srgbClr val="4B4B4B"/>
                </a:solidFill>
                <a:ea typeface="Tahoma" panose="020B0604030504040204" pitchFamily="34" charset="0"/>
                <a:cs typeface="Tahoma" panose="020B0604030504040204" pitchFamily="34" charset="0"/>
              </a:rPr>
              <a:t>fhankelijkheid</a:t>
            </a:r>
            <a:endParaRPr lang="nl-BE" sz="2400" dirty="0">
              <a:solidFill>
                <a:srgbClr val="4B4B4B"/>
              </a:solidFill>
              <a:ea typeface="Tahoma" panose="020B0604030504040204" pitchFamily="34" charset="0"/>
              <a:cs typeface="Tahoma" panose="020B0604030504040204" pitchFamily="34" charset="0"/>
            </a:endParaRPr>
          </a:p>
        </p:txBody>
      </p:sp>
      <p:sp>
        <p:nvSpPr>
          <p:cNvPr id="4" name="Title 5"/>
          <p:cNvSpPr txBox="1">
            <a:spLocks/>
          </p:cNvSpPr>
          <p:nvPr/>
        </p:nvSpPr>
        <p:spPr>
          <a:xfrm>
            <a:off x="251520" y="188640"/>
            <a:ext cx="871296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0E6F78"/>
                </a:solidFill>
              </a:rPr>
              <a:t>WvdV 2015: Psychofarmaca en vallen</a:t>
            </a:r>
            <a:endParaRPr lang="nl-BE" sz="4000" b="1" dirty="0">
              <a:solidFill>
                <a:srgbClr val="0E6F78"/>
              </a:solidFill>
            </a:endParaRPr>
          </a:p>
        </p:txBody>
      </p:sp>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815799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45" y="260648"/>
            <a:ext cx="743997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5656" y="6453335"/>
            <a:ext cx="4680520" cy="307777"/>
          </a:xfrm>
          <a:prstGeom prst="rect">
            <a:avLst/>
          </a:prstGeom>
          <a:noFill/>
        </p:spPr>
        <p:txBody>
          <a:bodyPr wrap="square" rtlCol="0">
            <a:spAutoFit/>
          </a:bodyPr>
          <a:lstStyle/>
          <a:p>
            <a:pPr marL="0" lvl="1" algn="just"/>
            <a:r>
              <a:rPr lang="nl-BE" sz="1400" i="1" dirty="0" smtClean="0">
                <a:solidFill>
                  <a:srgbClr val="4B4B4B"/>
                </a:solidFill>
              </a:rPr>
              <a:t>Bron: </a:t>
            </a:r>
            <a:r>
              <a:rPr lang="nl-BE" sz="1400" i="1" dirty="0" smtClean="0">
                <a:solidFill>
                  <a:srgbClr val="4B4B4B"/>
                </a:solidFill>
                <a:hlinkClick r:id="rId4"/>
              </a:rPr>
              <a:t>www.vad.be</a:t>
            </a:r>
            <a:r>
              <a:rPr lang="nl-BE" sz="1400" i="1" dirty="0" smtClean="0">
                <a:solidFill>
                  <a:srgbClr val="4B4B4B"/>
                </a:solidFill>
              </a:rPr>
              <a:t> </a:t>
            </a:r>
            <a:endParaRPr lang="nl-BE" sz="1400" i="1" dirty="0">
              <a:solidFill>
                <a:srgbClr val="4B4B4B"/>
              </a:solidFill>
            </a:endParaRPr>
          </a:p>
        </p:txBody>
      </p:sp>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8">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9"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980392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9512" y="274638"/>
            <a:ext cx="8712968" cy="1143000"/>
          </a:xfrm>
        </p:spPr>
        <p:txBody>
          <a:bodyPr>
            <a:noAutofit/>
          </a:bodyPr>
          <a:lstStyle/>
          <a:p>
            <a:pPr marL="914400" indent="-914400">
              <a:buFont typeface="+mj-lt"/>
              <a:buAutoNum type="arabicPeriod" startAt="4"/>
            </a:pPr>
            <a:r>
              <a:rPr lang="nl-BE" sz="4800" b="1" dirty="0" smtClean="0">
                <a:solidFill>
                  <a:srgbClr val="0E6F78"/>
                </a:solidFill>
                <a:ea typeface="Tahoma" panose="020B0604030504040204" pitchFamily="34" charset="0"/>
                <a:cs typeface="Tahoma" panose="020B0604030504040204" pitchFamily="34" charset="0"/>
              </a:rPr>
              <a:t>Afbouw van benzodiazepines</a:t>
            </a:r>
            <a:endParaRPr lang="nl-BE" sz="4800" b="1" dirty="0">
              <a:solidFill>
                <a:srgbClr val="4B4B4B"/>
              </a:solidFill>
              <a:latin typeface="+mn-lt"/>
            </a:endParaRPr>
          </a:p>
        </p:txBody>
      </p:sp>
      <p:pic>
        <p:nvPicPr>
          <p:cNvPr id="5" name="Tijdelijke aanduiding voor afbeelding 4"/>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2393" r="12393"/>
          <a:stretch>
            <a:fillRect/>
          </a:stretch>
        </p:blipFill>
        <p:spPr>
          <a:xfrm>
            <a:off x="2159793" y="1772816"/>
            <a:ext cx="4824413" cy="3617912"/>
          </a:xfr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06909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93204" y="1019671"/>
            <a:ext cx="8229600" cy="5793507"/>
          </a:xfrm>
        </p:spPr>
        <p:txBody>
          <a:bodyPr>
            <a:noAutofit/>
          </a:bodyPr>
          <a:lstStyle/>
          <a:p>
            <a:pPr lvl="0" algn="just"/>
            <a:r>
              <a:rPr lang="nl-BE" sz="2800" dirty="0" smtClean="0">
                <a:solidFill>
                  <a:srgbClr val="4B4B4B"/>
                </a:solidFill>
                <a:ea typeface="Tahoma" panose="020B0604030504040204" pitchFamily="34" charset="0"/>
                <a:cs typeface="Tahoma" panose="020B0604030504040204" pitchFamily="34" charset="0"/>
              </a:rPr>
              <a:t>Elk benzodiazepine: </a:t>
            </a:r>
          </a:p>
          <a:p>
            <a:pPr lvl="1" algn="just"/>
            <a:r>
              <a:rPr lang="nl-BE" sz="2400" dirty="0" smtClean="0">
                <a:solidFill>
                  <a:srgbClr val="4B4B4B"/>
                </a:solidFill>
                <a:ea typeface="Tahoma" panose="020B0604030504040204" pitchFamily="34" charset="0"/>
                <a:cs typeface="Tahoma" panose="020B0604030504040204" pitchFamily="34" charset="0"/>
              </a:rPr>
              <a:t>START: </a:t>
            </a:r>
          </a:p>
          <a:p>
            <a:pPr marL="1371600" lvl="2" indent="-457200" algn="just">
              <a:buAutoNum type="arabicPeriod"/>
            </a:pPr>
            <a:r>
              <a:rPr lang="nl-BE" sz="2000" dirty="0" smtClean="0">
                <a:solidFill>
                  <a:srgbClr val="4B4B4B"/>
                </a:solidFill>
                <a:ea typeface="Tahoma" panose="020B0604030504040204" pitchFamily="34" charset="0"/>
                <a:cs typeface="Tahoma" panose="020B0604030504040204" pitchFamily="34" charset="0"/>
              </a:rPr>
              <a:t>Overweeg niet-farmacologische therapie (zie volgende dia)</a:t>
            </a:r>
          </a:p>
          <a:p>
            <a:pPr marL="1371600" lvl="2" indent="-457200" algn="just">
              <a:buFont typeface="Arial" panose="020B0604020202020204" pitchFamily="34" charset="0"/>
              <a:buAutoNum type="arabicPeriod"/>
            </a:pPr>
            <a:r>
              <a:rPr lang="nl-BE" sz="2000" dirty="0" smtClean="0">
                <a:solidFill>
                  <a:srgbClr val="4B4B4B"/>
                </a:solidFill>
                <a:ea typeface="Tahoma" panose="020B0604030504040204" pitchFamily="34" charset="0"/>
                <a:cs typeface="Tahoma" panose="020B0604030504040204" pitchFamily="34" charset="0"/>
              </a:rPr>
              <a:t>Verkies </a:t>
            </a:r>
            <a:r>
              <a:rPr lang="nl-BE" sz="2000" dirty="0">
                <a:solidFill>
                  <a:srgbClr val="4B4B4B"/>
                </a:solidFill>
                <a:ea typeface="Tahoma" panose="020B0604030504040204" pitchFamily="34" charset="0"/>
                <a:cs typeface="Tahoma" panose="020B0604030504040204" pitchFamily="34" charset="0"/>
              </a:rPr>
              <a:t>een intermediair werkend of Z-product aan de halve dosering van jongvolwassenen voor </a:t>
            </a:r>
            <a:r>
              <a:rPr lang="nl-BE" sz="2000" b="1" dirty="0">
                <a:solidFill>
                  <a:srgbClr val="4B4B4B"/>
                </a:solidFill>
                <a:ea typeface="Tahoma" panose="020B0604030504040204" pitchFamily="34" charset="0"/>
                <a:cs typeface="Tahoma" panose="020B0604030504040204" pitchFamily="34" charset="0"/>
              </a:rPr>
              <a:t>minder dan 30 opeenvolgende dagen </a:t>
            </a:r>
            <a:r>
              <a:rPr lang="nl-BE" sz="2000" dirty="0" smtClean="0">
                <a:solidFill>
                  <a:srgbClr val="4B4B4B"/>
                </a:solidFill>
                <a:ea typeface="Tahoma" panose="020B0604030504040204" pitchFamily="34" charset="0"/>
                <a:cs typeface="Tahoma" panose="020B0604030504040204" pitchFamily="34" charset="0"/>
              </a:rPr>
              <a:t>(tolerantie </a:t>
            </a:r>
            <a:r>
              <a:rPr lang="nl-BE" sz="2000" dirty="0">
                <a:solidFill>
                  <a:srgbClr val="4B4B4B"/>
                </a:solidFill>
                <a:ea typeface="Tahoma" panose="020B0604030504040204" pitchFamily="34" charset="0"/>
                <a:cs typeface="Tahoma" panose="020B0604030504040204" pitchFamily="34" charset="0"/>
              </a:rPr>
              <a:t>voor de gewenste en sommige ongewenste effecten na 1 tot 2 weken inname. Psychische en fysieke afhankelijkheid na 1 tot 2 weken </a:t>
            </a:r>
            <a:r>
              <a:rPr lang="nl-BE" sz="2000" dirty="0" smtClean="0">
                <a:solidFill>
                  <a:srgbClr val="4B4B4B"/>
                </a:solidFill>
                <a:ea typeface="Tahoma" panose="020B0604030504040204" pitchFamily="34" charset="0"/>
                <a:cs typeface="Tahoma" panose="020B0604030504040204" pitchFamily="34" charset="0"/>
              </a:rPr>
              <a:t>inname)</a:t>
            </a:r>
          </a:p>
          <a:p>
            <a:pPr marL="1371600" lvl="2" indent="-457200" algn="just">
              <a:buFont typeface="Arial" panose="020B0604020202020204" pitchFamily="34" charset="0"/>
              <a:buAutoNum type="arabicPeriod"/>
            </a:pPr>
            <a:r>
              <a:rPr lang="nl-BE" sz="2000" dirty="0" smtClean="0">
                <a:solidFill>
                  <a:srgbClr val="4B4B4B"/>
                </a:solidFill>
                <a:ea typeface="Tahoma" panose="020B0604030504040204" pitchFamily="34" charset="0"/>
                <a:cs typeface="Tahoma" panose="020B0604030504040204" pitchFamily="34" charset="0"/>
              </a:rPr>
              <a:t>Leg </a:t>
            </a:r>
            <a:r>
              <a:rPr lang="nl-BE" sz="2000" dirty="0">
                <a:solidFill>
                  <a:srgbClr val="4B4B4B"/>
                </a:solidFill>
                <a:ea typeface="Tahoma" panose="020B0604030504040204" pitchFamily="34" charset="0"/>
                <a:cs typeface="Tahoma" panose="020B0604030504040204" pitchFamily="34" charset="0"/>
              </a:rPr>
              <a:t>de patiënt goed uit dat het benzodiazepine slechts tijdelijk mag worden ingenomen en noteer de stopdatum op de verpakking</a:t>
            </a:r>
          </a:p>
          <a:p>
            <a:pPr lvl="1" algn="just"/>
            <a:r>
              <a:rPr lang="nl-BE" sz="2400" dirty="0" smtClean="0">
                <a:solidFill>
                  <a:srgbClr val="4B4B4B"/>
                </a:solidFill>
                <a:ea typeface="Tahoma" panose="020B0604030504040204" pitchFamily="34" charset="0"/>
                <a:cs typeface="Tahoma" panose="020B0604030504040204" pitchFamily="34" charset="0"/>
              </a:rPr>
              <a:t>≥ </a:t>
            </a:r>
            <a:r>
              <a:rPr lang="nl-BE" sz="2400" dirty="0">
                <a:solidFill>
                  <a:srgbClr val="4B4B4B"/>
                </a:solidFill>
                <a:ea typeface="Tahoma" panose="020B0604030504040204" pitchFamily="34" charset="0"/>
                <a:cs typeface="Tahoma" panose="020B0604030504040204" pitchFamily="34" charset="0"/>
              </a:rPr>
              <a:t>30 </a:t>
            </a:r>
            <a:r>
              <a:rPr lang="nl-BE" sz="2400" dirty="0" smtClean="0">
                <a:solidFill>
                  <a:srgbClr val="4B4B4B"/>
                </a:solidFill>
                <a:ea typeface="Tahoma" panose="020B0604030504040204" pitchFamily="34" charset="0"/>
                <a:cs typeface="Tahoma" panose="020B0604030504040204" pitchFamily="34" charset="0"/>
              </a:rPr>
              <a:t>DAGEN/CHRONISCH: </a:t>
            </a:r>
          </a:p>
          <a:p>
            <a:pPr marL="457200" lvl="1" indent="0" algn="just">
              <a:spcBef>
                <a:spcPts val="0"/>
              </a:spcBef>
              <a:buNone/>
            </a:pPr>
            <a:r>
              <a:rPr lang="nl-BE" sz="2400" dirty="0">
                <a:solidFill>
                  <a:srgbClr val="4B4B4B"/>
                </a:solidFill>
                <a:ea typeface="Tahoma" panose="020B0604030504040204" pitchFamily="34" charset="0"/>
                <a:cs typeface="Tahoma" panose="020B0604030504040204" pitchFamily="34" charset="0"/>
              </a:rPr>
              <a:t>	</a:t>
            </a:r>
            <a:r>
              <a:rPr lang="nl-BE" sz="2000" dirty="0" smtClean="0">
                <a:solidFill>
                  <a:srgbClr val="4B4B4B"/>
                </a:solidFill>
                <a:ea typeface="Tahoma" panose="020B0604030504040204" pitchFamily="34" charset="0"/>
                <a:cs typeface="Tahoma" panose="020B0604030504040204" pitchFamily="34" charset="0"/>
              </a:rPr>
              <a:t>Overweeg niet-farmacologische aanpak (slaaphygiëne). Voorzie de 	patiënt van een afbouwplan en verzeker hem van steun door 	huisarts en apotheker bij de afbouw</a:t>
            </a:r>
            <a:r>
              <a:rPr lang="nl-BE" sz="2000" b="1" dirty="0" smtClean="0">
                <a:solidFill>
                  <a:srgbClr val="4B4B4B"/>
                </a:solidFill>
                <a:ea typeface="Tahoma" panose="020B0604030504040204" pitchFamily="34" charset="0"/>
                <a:cs typeface="Tahoma" panose="020B0604030504040204" pitchFamily="34" charset="0"/>
              </a:rPr>
              <a:t> </a:t>
            </a:r>
            <a:endParaRPr lang="nl-BE" sz="2000" b="1" i="1" dirty="0">
              <a:solidFill>
                <a:srgbClr val="4B4B4B"/>
              </a:solidFill>
              <a:ea typeface="Tahoma" panose="020B0604030504040204" pitchFamily="34" charset="0"/>
              <a:cs typeface="Tahoma" panose="020B0604030504040204" pitchFamily="34" charset="0"/>
            </a:endParaRPr>
          </a:p>
        </p:txBody>
      </p:sp>
      <p:sp>
        <p:nvSpPr>
          <p:cNvPr id="4" name="Title 5"/>
          <p:cNvSpPr txBox="1">
            <a:spLocks/>
          </p:cNvSpPr>
          <p:nvPr/>
        </p:nvSpPr>
        <p:spPr>
          <a:xfrm>
            <a:off x="251520" y="188640"/>
            <a:ext cx="871296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0E6F78"/>
                </a:solidFill>
              </a:rPr>
              <a:t>Opstart benzodiazepine</a:t>
            </a:r>
            <a:endParaRPr lang="nl-BE" sz="4000" b="1" dirty="0">
              <a:solidFill>
                <a:srgbClr val="0E6F78"/>
              </a:solidFill>
            </a:endParaRPr>
          </a:p>
        </p:txBody>
      </p:sp>
      <p:sp>
        <p:nvSpPr>
          <p:cNvPr id="2" name="TextBox 1"/>
          <p:cNvSpPr txBox="1"/>
          <p:nvPr/>
        </p:nvSpPr>
        <p:spPr>
          <a:xfrm>
            <a:off x="179512" y="6381328"/>
            <a:ext cx="3528392" cy="307777"/>
          </a:xfrm>
          <a:prstGeom prst="rect">
            <a:avLst/>
          </a:prstGeom>
          <a:noFill/>
        </p:spPr>
        <p:txBody>
          <a:bodyPr wrap="square" rtlCol="0">
            <a:spAutoFit/>
          </a:bodyPr>
          <a:lstStyle/>
          <a:p>
            <a:pPr marL="0" lvl="1" algn="just"/>
            <a:r>
              <a:rPr lang="nl-BE" sz="1400" i="1" dirty="0" smtClean="0">
                <a:solidFill>
                  <a:srgbClr val="4B4B4B"/>
                </a:solidFill>
              </a:rPr>
              <a:t>Bron: </a:t>
            </a:r>
            <a:r>
              <a:rPr lang="nl-BE" sz="1400" i="1" dirty="0">
                <a:solidFill>
                  <a:srgbClr val="4B4B4B"/>
                </a:solidFill>
              </a:rPr>
              <a:t>GheOP3S-tool-Versie 2-sept 2014; BCFI</a:t>
            </a:r>
          </a:p>
        </p:txBody>
      </p:sp>
      <p:sp>
        <p:nvSpPr>
          <p:cNvPr id="11" name="Rectangle 10"/>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3"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5" name="Picture 14"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6" name="Picture 15"/>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560207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5201"/>
          <a:stretch/>
        </p:blipFill>
        <p:spPr>
          <a:xfrm>
            <a:off x="153988" y="95590"/>
            <a:ext cx="8882508" cy="6069714"/>
          </a:xfrm>
          <a:prstGeom prst="rect">
            <a:avLst/>
          </a:prstGeom>
        </p:spPr>
      </p:pic>
      <p:sp>
        <p:nvSpPr>
          <p:cNvPr id="9" name="Rectangle 8"/>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1"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1585237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685800" y="2130425"/>
            <a:ext cx="7772400" cy="1470025"/>
          </a:xfrm>
        </p:spPr>
        <p:txBody>
          <a:bodyPr>
            <a:normAutofit/>
          </a:bodyPr>
          <a:lstStyle/>
          <a:p>
            <a:r>
              <a:rPr lang="nl-BE" sz="5000" b="1" dirty="0" smtClean="0">
                <a:solidFill>
                  <a:srgbClr val="0E6F78"/>
                </a:solidFill>
                <a:ea typeface="Tahoma" panose="020B0604030504040204" pitchFamily="34" charset="0"/>
                <a:cs typeface="Tahoma" panose="020B0604030504040204" pitchFamily="34" charset="0"/>
              </a:rPr>
              <a:t>MFO valpreventie</a:t>
            </a:r>
            <a:endParaRPr lang="nl-BE" sz="5000" b="1" dirty="0">
              <a:solidFill>
                <a:srgbClr val="0E6F78"/>
              </a:solidFill>
              <a:ea typeface="Tahoma" panose="020B0604030504040204" pitchFamily="34" charset="0"/>
              <a:cs typeface="Tahoma" panose="020B0604030504040204" pitchFamily="34" charset="0"/>
            </a:endParaRPr>
          </a:p>
        </p:txBody>
      </p:sp>
      <p:sp>
        <p:nvSpPr>
          <p:cNvPr id="3" name="Ondertitel 2"/>
          <p:cNvSpPr>
            <a:spLocks noGrp="1"/>
          </p:cNvSpPr>
          <p:nvPr>
            <p:ph type="subTitle" idx="1"/>
          </p:nvPr>
        </p:nvSpPr>
        <p:spPr>
          <a:xfrm>
            <a:off x="1171600" y="3501008"/>
            <a:ext cx="6800800" cy="1752600"/>
          </a:xfrm>
        </p:spPr>
        <p:txBody>
          <a:bodyPr>
            <a:normAutofit/>
          </a:bodyPr>
          <a:lstStyle/>
          <a:p>
            <a:r>
              <a:rPr lang="nl-BE" dirty="0" smtClean="0">
                <a:solidFill>
                  <a:srgbClr val="4B4B4B"/>
                </a:solidFill>
                <a:latin typeface="+mj-lt"/>
                <a:ea typeface="Tahoma" panose="020B0604030504040204" pitchFamily="34" charset="0"/>
                <a:cs typeface="Tahoma" panose="020B0604030504040204" pitchFamily="34" charset="0"/>
              </a:rPr>
              <a:t>Het verband tussen medicatie en vallen</a:t>
            </a:r>
            <a:endParaRPr lang="nl-BE" dirty="0">
              <a:solidFill>
                <a:srgbClr val="4B4B4B"/>
              </a:solidFill>
              <a:latin typeface="+mj-lt"/>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7"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9" name="Picture 8"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13079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340768"/>
            <a:ext cx="8229600" cy="4785395"/>
          </a:xfrm>
        </p:spPr>
        <p:txBody>
          <a:bodyPr>
            <a:normAutofit/>
          </a:bodyPr>
          <a:lstStyle/>
          <a:p>
            <a:pPr algn="just"/>
            <a:r>
              <a:rPr lang="nl-BE" sz="2800" dirty="0" smtClean="0">
                <a:solidFill>
                  <a:srgbClr val="4B4B4B"/>
                </a:solidFill>
                <a:ea typeface="Tahoma" panose="020B0604030504040204" pitchFamily="34" charset="0"/>
                <a:cs typeface="Tahoma" panose="020B0604030504040204" pitchFamily="34" charset="0"/>
              </a:rPr>
              <a:t>Afbouw</a:t>
            </a:r>
            <a:r>
              <a:rPr lang="nl-BE" sz="2800" b="1" dirty="0" smtClean="0">
                <a:solidFill>
                  <a:srgbClr val="4B4B4B"/>
                </a:solidFill>
                <a:ea typeface="Tahoma" panose="020B0604030504040204" pitchFamily="34" charset="0"/>
                <a:cs typeface="Tahoma" panose="020B0604030504040204" pitchFamily="34" charset="0"/>
              </a:rPr>
              <a:t> langdurige behandeling</a:t>
            </a:r>
          </a:p>
          <a:p>
            <a:pPr lvl="1" algn="just"/>
            <a:r>
              <a:rPr lang="nl-BE" sz="2400" dirty="0" smtClean="0">
                <a:solidFill>
                  <a:srgbClr val="4B4B4B"/>
                </a:solidFill>
                <a:ea typeface="Tahoma" panose="020B0604030504040204" pitchFamily="34" charset="0"/>
                <a:cs typeface="Tahoma" panose="020B0604030504040204" pitchFamily="34" charset="0"/>
              </a:rPr>
              <a:t>Dosis </a:t>
            </a:r>
            <a:r>
              <a:rPr lang="nl-BE" sz="2400" dirty="0">
                <a:solidFill>
                  <a:srgbClr val="4B4B4B"/>
                </a:solidFill>
                <a:ea typeface="Tahoma" panose="020B0604030504040204" pitchFamily="34" charset="0"/>
                <a:cs typeface="Tahoma" panose="020B0604030504040204" pitchFamily="34" charset="0"/>
              </a:rPr>
              <a:t>geleidelijk afbouwen, bv. met 10 à 20% per week of per 2 </a:t>
            </a:r>
            <a:r>
              <a:rPr lang="nl-BE" sz="2400" dirty="0" smtClean="0">
                <a:solidFill>
                  <a:srgbClr val="4B4B4B"/>
                </a:solidFill>
                <a:ea typeface="Tahoma" panose="020B0604030504040204" pitchFamily="34" charset="0"/>
                <a:cs typeface="Tahoma" panose="020B0604030504040204" pitchFamily="34" charset="0"/>
              </a:rPr>
              <a:t>weken </a:t>
            </a:r>
          </a:p>
          <a:p>
            <a:pPr lvl="1" algn="just"/>
            <a:r>
              <a:rPr lang="nl-BE" sz="2400" dirty="0">
                <a:solidFill>
                  <a:srgbClr val="4B4B4B"/>
                </a:solidFill>
                <a:ea typeface="Tahoma" panose="020B0604030504040204" pitchFamily="34" charset="0"/>
                <a:cs typeface="Tahoma" panose="020B0604030504040204" pitchFamily="34" charset="0"/>
              </a:rPr>
              <a:t>E</a:t>
            </a:r>
            <a:r>
              <a:rPr lang="nl-BE" sz="2400" dirty="0" smtClean="0">
                <a:solidFill>
                  <a:srgbClr val="4B4B4B"/>
                </a:solidFill>
                <a:ea typeface="Tahoma" panose="020B0604030504040204" pitchFamily="34" charset="0"/>
                <a:cs typeface="Tahoma" panose="020B0604030504040204" pitchFamily="34" charset="0"/>
              </a:rPr>
              <a:t>ventueel overschakelen naar </a:t>
            </a:r>
            <a:r>
              <a:rPr lang="nl-BE" sz="2400" dirty="0">
                <a:solidFill>
                  <a:srgbClr val="4B4B4B"/>
                </a:solidFill>
                <a:ea typeface="Tahoma" panose="020B0604030504040204" pitchFamily="34" charset="0"/>
                <a:cs typeface="Tahoma" panose="020B0604030504040204" pitchFamily="34" charset="0"/>
              </a:rPr>
              <a:t>een benzodiazepine met lange halfwaardetijd zoals diazepam (eventueel in magistrale bereiding). </a:t>
            </a:r>
            <a:endParaRPr lang="nl-BE" sz="2400" dirty="0" smtClean="0">
              <a:solidFill>
                <a:srgbClr val="4B4B4B"/>
              </a:solidFill>
              <a:ea typeface="Tahoma" panose="020B0604030504040204" pitchFamily="34" charset="0"/>
              <a:cs typeface="Tahoma" panose="020B0604030504040204" pitchFamily="34" charset="0"/>
            </a:endParaRPr>
          </a:p>
          <a:p>
            <a:pPr lvl="2" algn="just"/>
            <a:r>
              <a:rPr lang="nl-BE" sz="2200" dirty="0" smtClean="0">
                <a:solidFill>
                  <a:srgbClr val="4B4B4B"/>
                </a:solidFill>
                <a:ea typeface="Tahoma" panose="020B0604030504040204" pitchFamily="34" charset="0"/>
                <a:cs typeface="Tahoma" panose="020B0604030504040204" pitchFamily="34" charset="0"/>
              </a:rPr>
              <a:t>Dit staat bij ouderen ter discussie rekening houdende met de lange halfwaardetijd van diazepam en zijn actieve metabolieten</a:t>
            </a:r>
          </a:p>
          <a:p>
            <a:pPr marL="0" indent="0">
              <a:buNone/>
            </a:pPr>
            <a:endParaRPr lang="nl-BE" sz="2400" i="1" dirty="0" smtClean="0">
              <a:solidFill>
                <a:srgbClr val="4B4B4B"/>
              </a:solidFill>
              <a:ea typeface="Tahoma" panose="020B0604030504040204" pitchFamily="34" charset="0"/>
              <a:cs typeface="Tahoma" panose="020B0604030504040204" pitchFamily="34" charset="0"/>
            </a:endParaRPr>
          </a:p>
        </p:txBody>
      </p:sp>
      <p:sp>
        <p:nvSpPr>
          <p:cNvPr id="4" name="TextBox 3"/>
          <p:cNvSpPr txBox="1"/>
          <p:nvPr/>
        </p:nvSpPr>
        <p:spPr>
          <a:xfrm>
            <a:off x="2267744" y="5008037"/>
            <a:ext cx="4680520" cy="307777"/>
          </a:xfrm>
          <a:prstGeom prst="rect">
            <a:avLst/>
          </a:prstGeom>
          <a:noFill/>
        </p:spPr>
        <p:txBody>
          <a:bodyPr wrap="square" rtlCol="0">
            <a:spAutoFit/>
          </a:bodyPr>
          <a:lstStyle/>
          <a:p>
            <a:pPr marL="0" lvl="1" algn="just"/>
            <a:r>
              <a:rPr lang="nl-BE" sz="1400" i="1" dirty="0" smtClean="0">
                <a:solidFill>
                  <a:srgbClr val="4B4B4B"/>
                </a:solidFill>
              </a:rPr>
              <a:t>Bron: Gecommentarieerd Geneesmiddelenrepertorium (BCFI)</a:t>
            </a:r>
            <a:endParaRPr lang="nl-BE" sz="1400" i="1" dirty="0">
              <a:solidFill>
                <a:srgbClr val="4B4B4B"/>
              </a:solidFill>
            </a:endParaRPr>
          </a:p>
        </p:txBody>
      </p:sp>
      <p:sp>
        <p:nvSpPr>
          <p:cNvPr id="6" name="Title 5"/>
          <p:cNvSpPr txBox="1">
            <a:spLocks/>
          </p:cNvSpPr>
          <p:nvPr/>
        </p:nvSpPr>
        <p:spPr>
          <a:xfrm>
            <a:off x="251520" y="188640"/>
            <a:ext cx="871296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0E6F78"/>
                </a:solidFill>
              </a:rPr>
              <a:t>Benzodiazepine afbouwen</a:t>
            </a:r>
            <a:endParaRPr lang="nl-BE" sz="4000" b="1" dirty="0">
              <a:solidFill>
                <a:srgbClr val="0E6F78"/>
              </a:solidFill>
            </a:endParaRPr>
          </a:p>
        </p:txBody>
      </p:sp>
      <p:sp>
        <p:nvSpPr>
          <p:cNvPr id="8" name="Rectangle 7"/>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3"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5" name="Picture 14"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6" name="Picture 15"/>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4100365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96752"/>
            <a:ext cx="8229600" cy="5112568"/>
          </a:xfrm>
        </p:spPr>
        <p:txBody>
          <a:bodyPr>
            <a:noAutofit/>
          </a:bodyPr>
          <a:lstStyle/>
          <a:p>
            <a:r>
              <a:rPr lang="nl-BE" sz="2800" dirty="0" smtClean="0">
                <a:solidFill>
                  <a:srgbClr val="4B4B4B"/>
                </a:solidFill>
                <a:ea typeface="Tahoma" panose="020B0604030504040204" pitchFamily="34" charset="0"/>
                <a:cs typeface="Tahoma" panose="020B0604030504040204" pitchFamily="34" charset="0"/>
              </a:rPr>
              <a:t>Richtlijn Domus Medica: “Aanpak van slapeloosheid in de 1</a:t>
            </a:r>
            <a:r>
              <a:rPr lang="nl-BE" sz="2800" baseline="30000" dirty="0" smtClean="0">
                <a:solidFill>
                  <a:srgbClr val="4B4B4B"/>
                </a:solidFill>
                <a:ea typeface="Tahoma" panose="020B0604030504040204" pitchFamily="34" charset="0"/>
                <a:cs typeface="Tahoma" panose="020B0604030504040204" pitchFamily="34" charset="0"/>
              </a:rPr>
              <a:t>ste</a:t>
            </a:r>
            <a:r>
              <a:rPr lang="nl-BE" sz="2800" dirty="0" smtClean="0">
                <a:solidFill>
                  <a:srgbClr val="4B4B4B"/>
                </a:solidFill>
                <a:ea typeface="Tahoma" panose="020B0604030504040204" pitchFamily="34" charset="0"/>
                <a:cs typeface="Tahoma" panose="020B0604030504040204" pitchFamily="34" charset="0"/>
              </a:rPr>
              <a:t> lijn” (12/2011)</a:t>
            </a:r>
          </a:p>
          <a:p>
            <a:r>
              <a:rPr lang="nl-BE" sz="2800" dirty="0" smtClean="0">
                <a:solidFill>
                  <a:srgbClr val="4B4B4B"/>
                </a:solidFill>
                <a:ea typeface="Tahoma" panose="020B0604030504040204" pitchFamily="34" charset="0"/>
                <a:cs typeface="Tahoma" panose="020B0604030504040204" pitchFamily="34" charset="0"/>
              </a:rPr>
              <a:t>ZEPHYR platform (Universiteit Gent): E-learning omtrent afbouw benzodiazepines</a:t>
            </a:r>
          </a:p>
          <a:p>
            <a:r>
              <a:rPr lang="nl-BE" sz="2800" dirty="0" smtClean="0">
                <a:solidFill>
                  <a:srgbClr val="4B4B4B"/>
                </a:solidFill>
                <a:ea typeface="Tahoma" panose="020B0604030504040204" pitchFamily="34" charset="0"/>
                <a:cs typeface="Tahoma" panose="020B0604030504040204" pitchFamily="34" charset="0"/>
              </a:rPr>
              <a:t>Apotheekrichtlijn APB: “Angst, stress en slaapproblemen”</a:t>
            </a:r>
          </a:p>
          <a:p>
            <a:pPr lvl="1"/>
            <a:r>
              <a:rPr lang="nl-BE" sz="2400" dirty="0" smtClean="0">
                <a:solidFill>
                  <a:srgbClr val="4B4B4B"/>
                </a:solidFill>
                <a:ea typeface="Tahoma" panose="020B0604030504040204" pitchFamily="34" charset="0"/>
                <a:cs typeface="Tahoma" panose="020B0604030504040204" pitchFamily="34" charset="0"/>
              </a:rPr>
              <a:t>Eerste en herhaalde uitgifte van benzodiazepines</a:t>
            </a:r>
          </a:p>
          <a:p>
            <a:pPr lvl="1"/>
            <a:r>
              <a:rPr lang="nl-BE" sz="2400" dirty="0" smtClean="0">
                <a:solidFill>
                  <a:srgbClr val="4B4B4B"/>
                </a:solidFill>
                <a:ea typeface="Tahoma" panose="020B0604030504040204" pitchFamily="34" charset="0"/>
                <a:cs typeface="Tahoma" panose="020B0604030504040204" pitchFamily="34" charset="0"/>
              </a:rPr>
              <a:t>Niet-medicamenteuze behandeling</a:t>
            </a:r>
          </a:p>
          <a:p>
            <a:pPr lvl="1"/>
            <a:r>
              <a:rPr lang="nl-BE" sz="2400" dirty="0" smtClean="0">
                <a:solidFill>
                  <a:srgbClr val="4B4B4B"/>
                </a:solidFill>
                <a:ea typeface="Tahoma" panose="020B0604030504040204" pitchFamily="34" charset="0"/>
                <a:cs typeface="Tahoma" panose="020B0604030504040204" pitchFamily="34" charset="0"/>
              </a:rPr>
              <a:t>Motivationele aanpak</a:t>
            </a:r>
          </a:p>
          <a:p>
            <a:pPr marL="342900" lvl="1" indent="-342900">
              <a:buFont typeface="Arial" panose="020B0604020202020204" pitchFamily="34" charset="0"/>
              <a:buChar char="•"/>
            </a:pPr>
            <a:r>
              <a:rPr lang="nl-BE" dirty="0" smtClean="0">
                <a:solidFill>
                  <a:srgbClr val="4B4B4B"/>
                </a:solidFill>
                <a:ea typeface="Tahoma" panose="020B0604030504040204" pitchFamily="34" charset="0"/>
                <a:cs typeface="Tahoma" panose="020B0604030504040204" pitchFamily="34" charset="0"/>
              </a:rPr>
              <a:t>Het Huis: </a:t>
            </a:r>
            <a:r>
              <a:rPr lang="nl-BE" dirty="0">
                <a:solidFill>
                  <a:srgbClr val="4B4B4B"/>
                </a:solidFill>
                <a:ea typeface="Tahoma" panose="020B0604030504040204" pitchFamily="34" charset="0"/>
                <a:cs typeface="Tahoma" panose="020B0604030504040204" pitchFamily="34" charset="0"/>
              </a:rPr>
              <a:t>leer online over motiverende gespreksvoering (</a:t>
            </a:r>
            <a:r>
              <a:rPr lang="nl-BE" dirty="0">
                <a:solidFill>
                  <a:srgbClr val="4B4B4B"/>
                </a:solidFill>
                <a:ea typeface="Tahoma" panose="020B0604030504040204" pitchFamily="34" charset="0"/>
                <a:cs typeface="Tahoma" panose="020B0604030504040204" pitchFamily="34" charset="0"/>
                <a:hlinkClick r:id="rId3"/>
              </a:rPr>
              <a:t>www.VAD.be</a:t>
            </a:r>
            <a:r>
              <a:rPr lang="nl-BE" dirty="0">
                <a:solidFill>
                  <a:srgbClr val="4B4B4B"/>
                </a:solidFill>
                <a:ea typeface="Tahoma" panose="020B0604030504040204" pitchFamily="34" charset="0"/>
                <a:cs typeface="Tahoma" panose="020B0604030504040204" pitchFamily="34" charset="0"/>
              </a:rPr>
              <a:t>)</a:t>
            </a:r>
          </a:p>
          <a:p>
            <a:pPr marL="0" indent="0">
              <a:buNone/>
            </a:pPr>
            <a:r>
              <a:rPr lang="nl-BE" sz="3600" i="1" dirty="0">
                <a:solidFill>
                  <a:srgbClr val="4B4B4B"/>
                </a:solidFill>
                <a:ea typeface="Tahoma" panose="020B0604030504040204" pitchFamily="34" charset="0"/>
                <a:cs typeface="Tahoma" panose="020B0604030504040204" pitchFamily="34" charset="0"/>
              </a:rPr>
              <a:t/>
            </a:r>
            <a:br>
              <a:rPr lang="nl-BE" sz="3600" i="1" dirty="0">
                <a:solidFill>
                  <a:srgbClr val="4B4B4B"/>
                </a:solidFill>
                <a:ea typeface="Tahoma" panose="020B0604030504040204" pitchFamily="34" charset="0"/>
                <a:cs typeface="Tahoma" panose="020B0604030504040204" pitchFamily="34" charset="0"/>
              </a:rPr>
            </a:br>
            <a:endParaRPr lang="nl-BE" sz="3600" dirty="0">
              <a:solidFill>
                <a:srgbClr val="4B4B4B"/>
              </a:solidFill>
              <a:ea typeface="Tahoma" panose="020B0604030504040204" pitchFamily="34" charset="0"/>
              <a:cs typeface="Tahoma" panose="020B0604030504040204" pitchFamily="34" charset="0"/>
            </a:endParaRPr>
          </a:p>
        </p:txBody>
      </p:sp>
      <p:sp>
        <p:nvSpPr>
          <p:cNvPr id="5" name="Title 5"/>
          <p:cNvSpPr txBox="1">
            <a:spLocks/>
          </p:cNvSpPr>
          <p:nvPr/>
        </p:nvSpPr>
        <p:spPr>
          <a:xfrm>
            <a:off x="251520" y="188640"/>
            <a:ext cx="871296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0E6F78"/>
                </a:solidFill>
              </a:rPr>
              <a:t>Richtlijnen</a:t>
            </a:r>
            <a:endParaRPr lang="nl-BE" sz="4000" b="1" dirty="0">
              <a:solidFill>
                <a:srgbClr val="0E6F78"/>
              </a:solidFill>
            </a:endParaRPr>
          </a:p>
        </p:txBody>
      </p:sp>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62264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4784"/>
            <a:ext cx="4038600" cy="4525963"/>
          </a:xfrm>
        </p:spPr>
        <p:txBody>
          <a:bodyPr>
            <a:normAutofit/>
          </a:bodyPr>
          <a:lstStyle/>
          <a:p>
            <a:pPr lvl="0"/>
            <a:r>
              <a:rPr lang="nl-BE" sz="2400" dirty="0">
                <a:solidFill>
                  <a:srgbClr val="4B4B4B"/>
                </a:solidFill>
                <a:ea typeface="Tahoma" panose="020B0604030504040204" pitchFamily="34" charset="0"/>
                <a:cs typeface="Tahoma" panose="020B0604030504040204" pitchFamily="34" charset="0"/>
              </a:rPr>
              <a:t>Educatiebrochure </a:t>
            </a:r>
            <a:r>
              <a:rPr lang="nl-BE" sz="2400" dirty="0">
                <a:solidFill>
                  <a:srgbClr val="4B4B4B"/>
                </a:solidFill>
                <a:ea typeface="Tahoma" panose="020B0604030504040204" pitchFamily="34" charset="0"/>
                <a:cs typeface="Tahoma" panose="020B0604030504040204" pitchFamily="34" charset="0"/>
                <a:hlinkClick r:id="rId3"/>
              </a:rPr>
              <a:t>‘Van slaappillen kan je vallen’</a:t>
            </a:r>
            <a:endParaRPr lang="nl-BE" sz="2400" dirty="0">
              <a:solidFill>
                <a:srgbClr val="4B4B4B"/>
              </a:solidFill>
              <a:ea typeface="Tahoma" panose="020B0604030504040204" pitchFamily="34" charset="0"/>
              <a:cs typeface="Tahoma" panose="020B0604030504040204" pitchFamily="34" charset="0"/>
            </a:endParaRPr>
          </a:p>
          <a:p>
            <a:pPr marL="0" indent="0">
              <a:buNone/>
            </a:pPr>
            <a:r>
              <a:rPr lang="nl-BE" sz="2200" dirty="0">
                <a:solidFill>
                  <a:srgbClr val="4B4B4B"/>
                </a:solidFill>
                <a:latin typeface="Tahoma" panose="020B0604030504040204" pitchFamily="34" charset="0"/>
                <a:ea typeface="Tahoma" panose="020B0604030504040204" pitchFamily="34" charset="0"/>
                <a:cs typeface="Tahoma" panose="020B0604030504040204" pitchFamily="34" charset="0"/>
              </a:rPr>
              <a:t/>
            </a:r>
            <a:br>
              <a:rPr lang="nl-BE" sz="2200" dirty="0">
                <a:solidFill>
                  <a:srgbClr val="4B4B4B"/>
                </a:solidFill>
                <a:latin typeface="Tahoma" panose="020B0604030504040204" pitchFamily="34" charset="0"/>
                <a:ea typeface="Tahoma" panose="020B0604030504040204" pitchFamily="34" charset="0"/>
                <a:cs typeface="Tahoma" panose="020B0604030504040204" pitchFamily="34" charset="0"/>
              </a:rPr>
            </a:br>
            <a:endParaRPr lang="nl-BE" sz="2200" dirty="0">
              <a:solidFill>
                <a:srgbClr val="4B4B4B"/>
              </a:solidFill>
              <a:latin typeface="Tahoma" panose="020B0604030504040204" pitchFamily="34" charset="0"/>
              <a:ea typeface="Tahoma" panose="020B0604030504040204" pitchFamily="34" charset="0"/>
              <a:cs typeface="Tahoma" panose="020B0604030504040204" pitchFamily="34" charset="0"/>
            </a:endParaRPr>
          </a:p>
        </p:txBody>
      </p:sp>
      <p:sp>
        <p:nvSpPr>
          <p:cNvPr id="4" name="Tijdelijke aanduiding voor inhoud 3"/>
          <p:cNvSpPr>
            <a:spLocks noGrp="1"/>
          </p:cNvSpPr>
          <p:nvPr>
            <p:ph sz="half" idx="2"/>
          </p:nvPr>
        </p:nvSpPr>
        <p:spPr>
          <a:xfrm>
            <a:off x="4644008" y="1484784"/>
            <a:ext cx="4038600" cy="4525963"/>
          </a:xfrm>
        </p:spPr>
        <p:txBody>
          <a:bodyPr>
            <a:normAutofit/>
          </a:bodyPr>
          <a:lstStyle/>
          <a:p>
            <a:r>
              <a:rPr lang="nl-BE" sz="2400" dirty="0">
                <a:solidFill>
                  <a:srgbClr val="4B4B4B"/>
                </a:solidFill>
                <a:ea typeface="Tahoma" panose="020B0604030504040204" pitchFamily="34" charset="0"/>
                <a:cs typeface="Tahoma" panose="020B0604030504040204" pitchFamily="34" charset="0"/>
              </a:rPr>
              <a:t>Algoritmes voor oordeelkundig gebruik van psychofarmaca </a:t>
            </a:r>
            <a:r>
              <a:rPr lang="nl-BE" sz="2400" dirty="0" err="1">
                <a:solidFill>
                  <a:srgbClr val="4B4B4B"/>
                </a:solidFill>
                <a:ea typeface="Tahoma" panose="020B0604030504040204" pitchFamily="34" charset="0"/>
                <a:cs typeface="Tahoma" panose="020B0604030504040204" pitchFamily="34" charset="0"/>
              </a:rPr>
              <a:t>i.k.v</a:t>
            </a:r>
            <a:r>
              <a:rPr lang="nl-BE" sz="2400" dirty="0">
                <a:solidFill>
                  <a:srgbClr val="4B4B4B"/>
                </a:solidFill>
                <a:ea typeface="Tahoma" panose="020B0604030504040204" pitchFamily="34" charset="0"/>
                <a:cs typeface="Tahoma" panose="020B0604030504040204" pitchFamily="34" charset="0"/>
              </a:rPr>
              <a:t>. valrisico bij </a:t>
            </a:r>
            <a:r>
              <a:rPr lang="nl-BE" sz="2400" dirty="0" smtClean="0">
                <a:solidFill>
                  <a:srgbClr val="4B4B4B"/>
                </a:solidFill>
                <a:ea typeface="Tahoma" panose="020B0604030504040204" pitchFamily="34" charset="0"/>
                <a:cs typeface="Tahoma" panose="020B0604030504040204" pitchFamily="34" charset="0"/>
              </a:rPr>
              <a:t>ouderen</a:t>
            </a:r>
            <a:endParaRPr lang="nl-BE" sz="2400" dirty="0">
              <a:solidFill>
                <a:srgbClr val="4B4B4B"/>
              </a:solidFill>
              <a:ea typeface="Tahoma" panose="020B0604030504040204" pitchFamily="34" charset="0"/>
              <a:cs typeface="Tahoma" panose="020B0604030504040204" pitchFamily="34" charset="0"/>
            </a:endParaRPr>
          </a:p>
          <a:p>
            <a:pPr lvl="1" fontAlgn="ctr"/>
            <a:r>
              <a:rPr lang="nl-BE" sz="2200" dirty="0">
                <a:solidFill>
                  <a:srgbClr val="4B4B4B"/>
                </a:solidFill>
                <a:hlinkClick r:id="rId4"/>
              </a:rPr>
              <a:t>Achtergrondinformatie psychofarmaca en verhoogd valrisico</a:t>
            </a:r>
            <a:endParaRPr lang="nl-BE" sz="2200" dirty="0">
              <a:solidFill>
                <a:srgbClr val="4B4B4B"/>
              </a:solidFill>
            </a:endParaRPr>
          </a:p>
          <a:p>
            <a:pPr lvl="1" fontAlgn="ctr"/>
            <a:r>
              <a:rPr lang="nl-BE" sz="2200" dirty="0">
                <a:solidFill>
                  <a:srgbClr val="4B4B4B"/>
                </a:solidFill>
                <a:hlinkClick r:id="rId5"/>
              </a:rPr>
              <a:t>Algoritme benzodiazepines/Z-producten</a:t>
            </a:r>
            <a:endParaRPr lang="nl-BE" sz="2200" dirty="0">
              <a:solidFill>
                <a:srgbClr val="4B4B4B"/>
              </a:solidFill>
            </a:endParaRPr>
          </a:p>
          <a:p>
            <a:pPr lvl="1" fontAlgn="ctr"/>
            <a:r>
              <a:rPr lang="nl-BE" sz="2200" dirty="0">
                <a:solidFill>
                  <a:srgbClr val="4B4B4B"/>
                </a:solidFill>
                <a:hlinkClick r:id="rId6"/>
              </a:rPr>
              <a:t>Algoritme antidepressiva</a:t>
            </a:r>
            <a:endParaRPr lang="nl-BE" sz="2200" dirty="0">
              <a:solidFill>
                <a:srgbClr val="4B4B4B"/>
              </a:solidFill>
            </a:endParaRPr>
          </a:p>
          <a:p>
            <a:pPr lvl="1" fontAlgn="ctr"/>
            <a:r>
              <a:rPr lang="nl-BE" sz="2200" dirty="0">
                <a:solidFill>
                  <a:srgbClr val="4B4B4B"/>
                </a:solidFill>
                <a:hlinkClick r:id="rId7"/>
              </a:rPr>
              <a:t>Algoritme </a:t>
            </a:r>
            <a:r>
              <a:rPr lang="nl-BE" sz="2200" dirty="0" smtClean="0">
                <a:solidFill>
                  <a:srgbClr val="4B4B4B"/>
                </a:solidFill>
                <a:hlinkClick r:id="rId7"/>
              </a:rPr>
              <a:t>antipsychotica</a:t>
            </a:r>
            <a:endParaRPr lang="nl-BE" sz="2200" dirty="0" smtClean="0">
              <a:solidFill>
                <a:srgbClr val="4B4B4B"/>
              </a:solidFill>
            </a:endParaRPr>
          </a:p>
          <a:p>
            <a:pPr lvl="2"/>
            <a:endParaRPr lang="nl-BE" sz="2200" b="1" dirty="0">
              <a:solidFill>
                <a:srgbClr val="4B4B4B"/>
              </a:solidFill>
              <a:latin typeface="Tahoma" panose="020B0604030504040204" pitchFamily="34" charset="0"/>
              <a:ea typeface="Tahoma" panose="020B0604030504040204" pitchFamily="34" charset="0"/>
              <a:cs typeface="Tahoma" panose="020B0604030504040204" pitchFamily="34" charset="0"/>
            </a:endParaRPr>
          </a:p>
          <a:p>
            <a:endParaRPr lang="nl-BE" sz="2200" dirty="0">
              <a:solidFill>
                <a:srgbClr val="4B4B4B"/>
              </a:solidFill>
            </a:endParaRPr>
          </a:p>
        </p:txBody>
      </p:sp>
      <p:sp>
        <p:nvSpPr>
          <p:cNvPr id="7" name="Tekstvak 6"/>
          <p:cNvSpPr txBox="1"/>
          <p:nvPr/>
        </p:nvSpPr>
        <p:spPr>
          <a:xfrm>
            <a:off x="251520" y="5940729"/>
            <a:ext cx="4474841" cy="584775"/>
          </a:xfrm>
          <a:prstGeom prst="rect">
            <a:avLst/>
          </a:prstGeom>
          <a:noFill/>
        </p:spPr>
        <p:txBody>
          <a:bodyPr wrap="square" rtlCol="0">
            <a:spAutoFit/>
          </a:bodyPr>
          <a:lstStyle/>
          <a:p>
            <a:pPr algn="ctr"/>
            <a:r>
              <a:rPr lang="nl-BE" sz="1600" b="1" dirty="0" smtClean="0">
                <a:solidFill>
                  <a:srgbClr val="9C287B"/>
                </a:solidFill>
                <a:latin typeface="Tahoma" panose="020B0604030504040204" pitchFamily="34" charset="0"/>
                <a:ea typeface="Tahoma" panose="020B0604030504040204" pitchFamily="34" charset="0"/>
                <a:cs typeface="Tahoma" panose="020B0604030504040204" pitchFamily="34" charset="0"/>
              </a:rPr>
              <a:t>Alle materiaal is terug te vinden op </a:t>
            </a:r>
            <a:r>
              <a:rPr lang="nl-BE" sz="1600" b="1" dirty="0" smtClean="0">
                <a:solidFill>
                  <a:srgbClr val="9C287B"/>
                </a:solidFill>
                <a:latin typeface="Tahoma" panose="020B0604030504040204" pitchFamily="34" charset="0"/>
                <a:ea typeface="Tahoma" panose="020B0604030504040204" pitchFamily="34" charset="0"/>
                <a:cs typeface="Tahoma" panose="020B0604030504040204" pitchFamily="34" charset="0"/>
                <a:hlinkClick r:id="rId8"/>
              </a:rPr>
              <a:t>www.valpreventie.be</a:t>
            </a:r>
            <a:r>
              <a:rPr lang="nl-BE" sz="1600" b="1" dirty="0" smtClean="0">
                <a:solidFill>
                  <a:srgbClr val="9C287B"/>
                </a:solidFill>
                <a:latin typeface="Tahoma" panose="020B0604030504040204" pitchFamily="34" charset="0"/>
                <a:ea typeface="Tahoma" panose="020B0604030504040204" pitchFamily="34" charset="0"/>
                <a:cs typeface="Tahoma" panose="020B0604030504040204" pitchFamily="34" charset="0"/>
              </a:rPr>
              <a:t> </a:t>
            </a:r>
            <a:endParaRPr lang="nl-BE" sz="1600" b="1" dirty="0">
              <a:solidFill>
                <a:srgbClr val="9C287B"/>
              </a:solidFill>
              <a:latin typeface="Tahoma" panose="020B0604030504040204" pitchFamily="34" charset="0"/>
              <a:ea typeface="Tahoma" panose="020B0604030504040204" pitchFamily="34" charset="0"/>
              <a:cs typeface="Tahoma" panose="020B0604030504040204" pitchFamily="34" charset="0"/>
            </a:endParaRPr>
          </a:p>
        </p:txBody>
      </p:sp>
      <p:pic>
        <p:nvPicPr>
          <p:cNvPr id="5" name="Afbeelding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478" y="2420888"/>
            <a:ext cx="2332180" cy="3442742"/>
          </a:xfrm>
          <a:prstGeom prst="rect">
            <a:avLst/>
          </a:prstGeom>
        </p:spPr>
      </p:pic>
      <p:sp>
        <p:nvSpPr>
          <p:cNvPr id="8" name="Title 5"/>
          <p:cNvSpPr txBox="1">
            <a:spLocks/>
          </p:cNvSpPr>
          <p:nvPr/>
        </p:nvSpPr>
        <p:spPr>
          <a:xfrm>
            <a:off x="251520" y="188640"/>
            <a:ext cx="8712968" cy="7548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0E6F78"/>
                </a:solidFill>
              </a:rPr>
              <a:t>Beschikbaar materiaal</a:t>
            </a:r>
            <a:endParaRPr lang="nl-BE" sz="4000" b="1" dirty="0">
              <a:solidFill>
                <a:srgbClr val="0E6F78"/>
              </a:solidFill>
            </a:endParaRPr>
          </a:p>
        </p:txBody>
      </p:sp>
      <p:sp>
        <p:nvSpPr>
          <p:cNvPr id="10" name="Rectangle 9"/>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5" name="Afbeelding 3"/>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6" name="Picture 1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7" name="Picture 16" descr="Logo Vigez"/>
          <p:cNvPicPr/>
          <p:nvPr/>
        </p:nvPicPr>
        <p:blipFill rotWithShape="1">
          <a:blip r:embed="rId13">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8" name="Picture 17"/>
          <p:cNvPicPr/>
          <p:nvPr/>
        </p:nvPicPr>
        <p:blipFill>
          <a:blip r:embed="rId14"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047861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0"/>
            <a:ext cx="9492861" cy="6858000"/>
          </a:xfrm>
          <a:prstGeom prst="rect">
            <a:avLst/>
          </a:prstGeom>
        </p:spPr>
      </p:pic>
    </p:spTree>
    <p:extLst>
      <p:ext uri="{BB962C8B-B14F-4D97-AF65-F5344CB8AC3E}">
        <p14:creationId xmlns:p14="http://schemas.microsoft.com/office/powerpoint/2010/main" val="345155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0E6F78"/>
                </a:solidFill>
                <a:ea typeface="Tahoma" panose="020B0604030504040204" pitchFamily="34" charset="0"/>
                <a:cs typeface="Tahoma" panose="020B0604030504040204" pitchFamily="34" charset="0"/>
              </a:rPr>
              <a:t>Sensibilisatiefilmpje</a:t>
            </a:r>
            <a:endParaRPr lang="nl-BE" dirty="0"/>
          </a:p>
        </p:txBody>
      </p:sp>
      <p:sp>
        <p:nvSpPr>
          <p:cNvPr id="3" name="Tijdelijke aanduiding voor inhoud 2"/>
          <p:cNvSpPr>
            <a:spLocks noGrp="1"/>
          </p:cNvSpPr>
          <p:nvPr>
            <p:ph idx="1"/>
          </p:nvPr>
        </p:nvSpPr>
        <p:spPr/>
        <p:txBody>
          <a:bodyPr>
            <a:normAutofit/>
          </a:bodyPr>
          <a:lstStyle/>
          <a:p>
            <a:pPr algn="just"/>
            <a:r>
              <a:rPr lang="nl-BE" sz="2800" dirty="0" smtClean="0">
                <a:solidFill>
                  <a:srgbClr val="4B4B4B"/>
                </a:solidFill>
                <a:ea typeface="Tahoma" panose="020B0604030504040204" pitchFamily="34" charset="0"/>
                <a:cs typeface="Tahoma" panose="020B0604030504040204" pitchFamily="34" charset="0"/>
              </a:rPr>
              <a:t>Wat is jullie reactie op het filmpje?</a:t>
            </a:r>
          </a:p>
          <a:p>
            <a:pPr marL="0" indent="0" algn="just">
              <a:buNone/>
            </a:pPr>
            <a:endParaRPr lang="nl-BE" sz="1100" dirty="0" smtClean="0">
              <a:solidFill>
                <a:srgbClr val="4B4B4B"/>
              </a:solidFill>
              <a:ea typeface="Tahoma" panose="020B0604030504040204" pitchFamily="34" charset="0"/>
              <a:cs typeface="Tahoma" panose="020B0604030504040204" pitchFamily="34" charset="0"/>
            </a:endParaRPr>
          </a:p>
          <a:p>
            <a:pPr algn="just"/>
            <a:r>
              <a:rPr lang="nl-BE" sz="2800" dirty="0" smtClean="0">
                <a:solidFill>
                  <a:srgbClr val="4B4B4B"/>
                </a:solidFill>
                <a:ea typeface="Tahoma" panose="020B0604030504040204" pitchFamily="34" charset="0"/>
                <a:cs typeface="Tahoma" panose="020B0604030504040204" pitchFamily="34" charset="0"/>
              </a:rPr>
              <a:t>Kunnen jullie een voorbeeld geven uit jullie dagelijkse praktijk waar patiënten hun slaapmiddel succesvol hebben kunnen afbouwen? </a:t>
            </a:r>
          </a:p>
          <a:p>
            <a:pPr lvl="1" algn="just"/>
            <a:r>
              <a:rPr lang="nl-BE" sz="2400" dirty="0" smtClean="0">
                <a:solidFill>
                  <a:srgbClr val="4B4B4B"/>
                </a:solidFill>
                <a:ea typeface="Tahoma" panose="020B0604030504040204" pitchFamily="34" charset="0"/>
                <a:cs typeface="Tahoma" panose="020B0604030504040204" pitchFamily="34" charset="0"/>
              </a:rPr>
              <a:t>Wat was hun motivatie? </a:t>
            </a:r>
          </a:p>
          <a:p>
            <a:pPr lvl="1" algn="just"/>
            <a:r>
              <a:rPr lang="nl-BE" sz="2400" dirty="0" smtClean="0">
                <a:solidFill>
                  <a:srgbClr val="4B4B4B"/>
                </a:solidFill>
                <a:ea typeface="Tahoma" panose="020B0604030504040204" pitchFamily="34" charset="0"/>
                <a:cs typeface="Tahoma" panose="020B0604030504040204" pitchFamily="34" charset="0"/>
              </a:rPr>
              <a:t>Wat zijn  mogelijke valkuilen?</a:t>
            </a:r>
            <a:endParaRPr lang="nl-BE" sz="2400" dirty="0">
              <a:solidFill>
                <a:srgbClr val="4B4B4B"/>
              </a:solidFill>
              <a:ea typeface="Tahoma" panose="020B0604030504040204" pitchFamily="34" charset="0"/>
              <a:cs typeface="Tahoma" panose="020B0604030504040204" pitchFamily="34" charset="0"/>
            </a:endParaRPr>
          </a:p>
        </p:txBody>
      </p:sp>
      <p:sp>
        <p:nvSpPr>
          <p:cNvPr id="10" name="Rectangle 9"/>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304140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143000"/>
          </a:xfrm>
        </p:spPr>
        <p:txBody>
          <a:bodyPr>
            <a:normAutofit/>
          </a:bodyPr>
          <a:lstStyle/>
          <a:p>
            <a:pPr marL="914400" indent="-914400">
              <a:buFont typeface="+mj-lt"/>
              <a:buAutoNum type="arabicPeriod" startAt="5"/>
            </a:pPr>
            <a:r>
              <a:rPr lang="nl-BE" sz="5000" b="1" dirty="0" smtClean="0">
                <a:solidFill>
                  <a:srgbClr val="0E6F78"/>
                </a:solidFill>
                <a:ea typeface="Tahoma" panose="020B0604030504040204" pitchFamily="34" charset="0"/>
                <a:cs typeface="Tahoma" panose="020B0604030504040204" pitchFamily="34" charset="0"/>
              </a:rPr>
              <a:t>Casussen</a:t>
            </a:r>
            <a:endParaRPr lang="nl-BE" sz="5000" b="1" dirty="0">
              <a:solidFill>
                <a:srgbClr val="4B4B4B"/>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25" y="1571625"/>
            <a:ext cx="5238750" cy="3714750"/>
          </a:xfrm>
          <a:prstGeom prst="rect">
            <a:avLst/>
          </a:prstGeom>
        </p:spPr>
      </p:pic>
      <p:sp>
        <p:nvSpPr>
          <p:cNvPr id="10" name="Rectangle 9"/>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195689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772816"/>
            <a:ext cx="8229600" cy="4032448"/>
          </a:xfrm>
          <a:ln w="12700">
            <a:solidFill>
              <a:schemeClr val="tx1"/>
            </a:solidFill>
          </a:ln>
        </p:spPr>
        <p:txBody>
          <a:bodyPr anchor="ctr">
            <a:normAutofit/>
          </a:bodyPr>
          <a:lstStyle/>
          <a:p>
            <a:pPr marL="0" indent="0" algn="ctr">
              <a:buNone/>
            </a:pPr>
            <a:r>
              <a:rPr lang="nl-BE" sz="2500" dirty="0" smtClean="0">
                <a:solidFill>
                  <a:srgbClr val="6B6B6B"/>
                </a:solidFill>
                <a:ea typeface="Tahoma" panose="020B0604030504040204" pitchFamily="34" charset="0"/>
                <a:cs typeface="Tahoma" panose="020B0604030504040204" pitchFamily="34" charset="0"/>
              </a:rPr>
              <a:t>Marie (78) is een kranige oude dame. Sinds het overlijden van haar echtgenoot 2 maanden geleden heeft ze het emotioneel zeer moeilijk. Vooral ‘s nachts valt het alleen zijn haar zwaar en ligt ze te piekeren over hoe het nu verder moet. Om haar toch wat nachtrust te gunnen schrijft haar huisarts haar </a:t>
            </a:r>
            <a:r>
              <a:rPr lang="nl-BE" sz="2500" dirty="0" err="1" smtClean="0">
                <a:solidFill>
                  <a:srgbClr val="6B6B6B"/>
                </a:solidFill>
                <a:ea typeface="Tahoma" panose="020B0604030504040204" pitchFamily="34" charset="0"/>
                <a:cs typeface="Tahoma" panose="020B0604030504040204" pitchFamily="34" charset="0"/>
              </a:rPr>
              <a:t>Lormetazepam</a:t>
            </a:r>
            <a:r>
              <a:rPr lang="nl-BE" sz="2500" dirty="0" smtClean="0">
                <a:solidFill>
                  <a:srgbClr val="6B6B6B"/>
                </a:solidFill>
                <a:ea typeface="Tahoma" panose="020B0604030504040204" pitchFamily="34" charset="0"/>
                <a:cs typeface="Tahoma" panose="020B0604030504040204" pitchFamily="34" charset="0"/>
              </a:rPr>
              <a:t> 2mg voor kortdurend gebruik voor. Met dit nieuwe voorschrift gaat ze naar haar apotheker. </a:t>
            </a:r>
            <a:endParaRPr lang="nl-BE" sz="2500" dirty="0">
              <a:solidFill>
                <a:srgbClr val="6B6B6B"/>
              </a:solidFill>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844835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229600" cy="4637112"/>
          </a:xfrm>
        </p:spPr>
        <p:txBody>
          <a:bodyPr>
            <a:noAutofit/>
          </a:bodyPr>
          <a:lstStyle/>
          <a:p>
            <a:pPr marL="446088" indent="-446088">
              <a:buFont typeface="+mj-lt"/>
              <a:buAutoNum type="arabicPeriod"/>
            </a:pPr>
            <a:r>
              <a:rPr lang="nl-BE" sz="2600" dirty="0">
                <a:solidFill>
                  <a:srgbClr val="4B4B4B"/>
                </a:solidFill>
                <a:ea typeface="Tahoma" panose="020B0604030504040204" pitchFamily="34" charset="0"/>
                <a:cs typeface="Tahoma" panose="020B0604030504040204" pitchFamily="34" charset="0"/>
              </a:rPr>
              <a:t>Welke niet-medicamenteuze adviezen kunnen we aan Marie geven alvorens te starten met een benzodiazepine?</a:t>
            </a:r>
          </a:p>
          <a:p>
            <a:pPr marL="446088" indent="-446088">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Wat vertel je als arts/apotheker aan je patiënt bij het eerste maal voorschrijven/afleveren van een benzodiazepine?</a:t>
            </a:r>
          </a:p>
          <a:p>
            <a:pPr marL="446088" indent="-446088">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Hoe kunnen we Marie informeren bij het voorschrijven/afleveren van een vervolgvoorschrift? </a:t>
            </a:r>
          </a:p>
          <a:p>
            <a:pPr marL="446088" indent="-446088">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Hoe zorgen we ervoor dat beide beroepsgroepen, artsen en apothekers, dezelfde boodschap brengen naar de patiënt?</a:t>
            </a:r>
          </a:p>
          <a:p>
            <a:endParaRPr lang="nl-BE" sz="2600" dirty="0">
              <a:solidFill>
                <a:srgbClr val="6B6B6B"/>
              </a:solidFill>
              <a:ea typeface="Tahoma" panose="020B0604030504040204" pitchFamily="34" charset="0"/>
              <a:cs typeface="Tahoma" panose="020B0604030504040204" pitchFamily="34" charset="0"/>
            </a:endParaRPr>
          </a:p>
          <a:p>
            <a:pPr marL="0" indent="0">
              <a:buNone/>
            </a:pPr>
            <a:endParaRPr lang="nl-BE" sz="2600" dirty="0">
              <a:solidFill>
                <a:srgbClr val="6B6B6B"/>
              </a:solidFill>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692719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Voorstellen</a:t>
            </a:r>
          </a:p>
          <a:p>
            <a:pPr lvl="1"/>
            <a:endParaRPr lang="nl-BE" sz="3600" dirty="0" smtClean="0">
              <a:solidFill>
                <a:srgbClr val="6B6B6B"/>
              </a:solidFill>
            </a:endParaRPr>
          </a:p>
          <a:p>
            <a:pPr lvl="1"/>
            <a:endParaRPr lang="nl-BE" sz="3600" dirty="0" smtClean="0">
              <a:solidFill>
                <a:srgbClr val="6B6B6B"/>
              </a:solidFill>
            </a:endParaRPr>
          </a:p>
          <a:p>
            <a:pPr marL="457200" lvl="1" indent="0">
              <a:buNone/>
            </a:pPr>
            <a:endParaRPr lang="nl-BE" sz="3600" dirty="0" smtClean="0">
              <a:solidFill>
                <a:srgbClr val="6B6B6B"/>
              </a:solidFill>
            </a:endParaRPr>
          </a:p>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Consensus </a:t>
            </a:r>
            <a:r>
              <a:rPr lang="nl-BE" sz="2800" b="1" u="sng" dirty="0" smtClean="0">
                <a:solidFill>
                  <a:srgbClr val="6B6B6B"/>
                </a:solidFill>
                <a:ea typeface="Tahoma" pitchFamily="34" charset="0"/>
                <a:cs typeface="Tahoma" pitchFamily="34" charset="0"/>
                <a:sym typeface="Wingdings" pitchFamily="2" charset="2"/>
              </a:rPr>
              <a:t> Afspraak</a:t>
            </a:r>
            <a:endParaRPr lang="nl-BE" sz="2800" b="1" u="sng" dirty="0" smtClean="0">
              <a:solidFill>
                <a:srgbClr val="6B6B6B"/>
              </a:solidFill>
              <a:ea typeface="Tahoma" pitchFamily="34" charset="0"/>
              <a:cs typeface="Tahoma" pitchFamily="34" charset="0"/>
            </a:endParaRPr>
          </a:p>
          <a:p>
            <a:pPr marL="0" indent="0">
              <a:buNone/>
            </a:pPr>
            <a:endParaRPr lang="nl-BE" sz="4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920807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772817"/>
            <a:ext cx="8219256" cy="3816424"/>
          </a:xfrm>
          <a:ln w="12700">
            <a:solidFill>
              <a:schemeClr val="tx1"/>
            </a:solidFill>
          </a:ln>
        </p:spPr>
        <p:txBody>
          <a:bodyPr anchor="ctr">
            <a:normAutofit/>
          </a:bodyPr>
          <a:lstStyle/>
          <a:p>
            <a:pPr marL="0" indent="0" algn="ctr">
              <a:buNone/>
            </a:pPr>
            <a:r>
              <a:rPr lang="nl-BE" sz="2600" b="1" dirty="0" smtClean="0">
                <a:solidFill>
                  <a:srgbClr val="0E6F78"/>
                </a:solidFill>
                <a:ea typeface="Tahoma" panose="020B0604030504040204" pitchFamily="34" charset="0"/>
                <a:cs typeface="Tahoma" panose="020B0604030504040204" pitchFamily="34" charset="0"/>
              </a:rPr>
              <a:t>Marie neemt nu ondertussen al een paar maanden Lormetazepam 2mg.</a:t>
            </a:r>
          </a:p>
          <a:p>
            <a:pPr marL="0" indent="0" algn="ctr">
              <a:buNone/>
            </a:pPr>
            <a:r>
              <a:rPr lang="nl-BE" sz="2600" b="1" dirty="0" smtClean="0">
                <a:solidFill>
                  <a:srgbClr val="0E6F78"/>
                </a:solidFill>
                <a:ea typeface="Tahoma" panose="020B0604030504040204" pitchFamily="34" charset="0"/>
                <a:cs typeface="Tahoma" panose="020B0604030504040204" pitchFamily="34" charset="0"/>
              </a:rPr>
              <a:t> </a:t>
            </a:r>
          </a:p>
          <a:p>
            <a:pPr marL="0" indent="0" algn="ctr">
              <a:buNone/>
            </a:pPr>
            <a:r>
              <a:rPr lang="nl-BE" sz="2500" dirty="0" smtClean="0">
                <a:solidFill>
                  <a:srgbClr val="6B6B6B"/>
                </a:solidFill>
                <a:ea typeface="Tahoma" panose="020B0604030504040204" pitchFamily="34" charset="0"/>
                <a:cs typeface="Tahoma" panose="020B0604030504040204" pitchFamily="34" charset="0"/>
              </a:rPr>
              <a:t>Op een dag komt Marie naar de apotheek en wil graag een zalf tegen blauwe plekken en iets tegen de pijn. De apotheker begint wat door te vragen en Marie vertelt dat ze de vorige nacht gevallen is wanneer ze naar het toilet wou gaan.</a:t>
            </a:r>
            <a:endParaRPr lang="nl-BE" sz="2500" dirty="0">
              <a:solidFill>
                <a:srgbClr val="6B6B6B"/>
              </a:solidFill>
              <a:ea typeface="Tahoma" panose="020B0604030504040204" pitchFamily="34" charset="0"/>
              <a:cs typeface="Tahoma" panose="020B0604030504040204"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917576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5000" b="1" dirty="0" smtClean="0">
                <a:solidFill>
                  <a:srgbClr val="0E6F78"/>
                </a:solidFill>
                <a:ea typeface="Tahoma" panose="020B0604030504040204" pitchFamily="34" charset="0"/>
                <a:cs typeface="Tahoma" panose="020B0604030504040204" pitchFamily="34" charset="0"/>
              </a:rPr>
              <a:t>Agenda</a:t>
            </a:r>
            <a:endParaRPr lang="nl-BE" sz="5000" b="1" dirty="0">
              <a:solidFill>
                <a:srgbClr val="0E6F78"/>
              </a:solidFill>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p:txBody>
          <a:bodyPr/>
          <a:lstStyle/>
          <a:p>
            <a:pPr marL="533400" indent="-533400">
              <a:buFont typeface="+mj-lt"/>
              <a:buAutoNum type="arabicPeriod"/>
            </a:pPr>
            <a:r>
              <a:rPr lang="nl-BE" dirty="0" smtClean="0">
                <a:solidFill>
                  <a:srgbClr val="4B4B4B"/>
                </a:solidFill>
                <a:latin typeface="+mj-lt"/>
                <a:ea typeface="Tahoma" panose="020B0604030504040204" pitchFamily="34" charset="0"/>
                <a:cs typeface="Tahoma" panose="020B0604030504040204" pitchFamily="34" charset="0"/>
              </a:rPr>
              <a:t>Kennismaking</a:t>
            </a:r>
          </a:p>
          <a:p>
            <a:pPr marL="533400" indent="-533400">
              <a:buFont typeface="+mj-lt"/>
              <a:buAutoNum type="arabicPeriod"/>
            </a:pPr>
            <a:r>
              <a:rPr lang="nl-BE" dirty="0" smtClean="0">
                <a:solidFill>
                  <a:srgbClr val="4B4B4B"/>
                </a:solidFill>
                <a:latin typeface="+mj-lt"/>
                <a:ea typeface="Tahoma" panose="020B0604030504040204" pitchFamily="34" charset="0"/>
                <a:cs typeface="Tahoma" panose="020B0604030504040204" pitchFamily="34" charset="0"/>
              </a:rPr>
              <a:t>Valpreventie</a:t>
            </a:r>
          </a:p>
          <a:p>
            <a:pPr marL="533400" indent="-533400">
              <a:buFont typeface="+mj-lt"/>
              <a:buAutoNum type="arabicPeriod"/>
            </a:pPr>
            <a:r>
              <a:rPr lang="nl-BE" dirty="0" smtClean="0">
                <a:solidFill>
                  <a:srgbClr val="4B4B4B"/>
                </a:solidFill>
                <a:latin typeface="+mj-lt"/>
                <a:ea typeface="Tahoma" panose="020B0604030504040204" pitchFamily="34" charset="0"/>
                <a:cs typeface="Tahoma" panose="020B0604030504040204" pitchFamily="34" charset="0"/>
              </a:rPr>
              <a:t>Medicatie en vallen</a:t>
            </a:r>
          </a:p>
          <a:p>
            <a:pPr marL="533400" indent="-533400">
              <a:buFont typeface="+mj-lt"/>
              <a:buAutoNum type="arabicPeriod"/>
            </a:pPr>
            <a:r>
              <a:rPr lang="nl-BE" dirty="0" smtClean="0">
                <a:solidFill>
                  <a:srgbClr val="4B4B4B"/>
                </a:solidFill>
                <a:latin typeface="+mj-lt"/>
                <a:ea typeface="Tahoma" panose="020B0604030504040204" pitchFamily="34" charset="0"/>
                <a:cs typeface="Tahoma" panose="020B0604030504040204" pitchFamily="34" charset="0"/>
              </a:rPr>
              <a:t>Afbouw van benzodiazepines</a:t>
            </a:r>
          </a:p>
          <a:p>
            <a:pPr marL="533400" indent="-533400">
              <a:buFont typeface="+mj-lt"/>
              <a:buAutoNum type="arabicPeriod"/>
            </a:pPr>
            <a:r>
              <a:rPr lang="nl-BE" dirty="0" smtClean="0">
                <a:solidFill>
                  <a:srgbClr val="4B4B4B"/>
                </a:solidFill>
                <a:latin typeface="+mj-lt"/>
                <a:ea typeface="Tahoma" panose="020B0604030504040204" pitchFamily="34" charset="0"/>
                <a:cs typeface="Tahoma" panose="020B0604030504040204" pitchFamily="34" charset="0"/>
              </a:rPr>
              <a:t>Casussen</a:t>
            </a:r>
            <a:endParaRPr lang="nl-BE" dirty="0">
              <a:solidFill>
                <a:srgbClr val="4B4B4B"/>
              </a:solidFill>
              <a:latin typeface="+mj-lt"/>
              <a:ea typeface="Tahoma" panose="020B0604030504040204" pitchFamily="34" charset="0"/>
              <a:cs typeface="Tahoma" panose="020B0604030504040204" pitchFamily="34" charset="0"/>
            </a:endParaRPr>
          </a:p>
        </p:txBody>
      </p:sp>
      <p:sp>
        <p:nvSpPr>
          <p:cNvPr id="15" name="Rectangle 14"/>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7"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8" name="Picture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9" name="Picture 18"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20" name="Picture 19"/>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1530237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514350" indent="-514350">
              <a:spcAft>
                <a:spcPts val="1200"/>
              </a:spcAft>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Is </a:t>
            </a:r>
            <a:r>
              <a:rPr lang="nl-BE" sz="2600" dirty="0">
                <a:solidFill>
                  <a:srgbClr val="4B4B4B"/>
                </a:solidFill>
                <a:ea typeface="Tahoma" panose="020B0604030504040204" pitchFamily="34" charset="0"/>
                <a:cs typeface="Tahoma" panose="020B0604030504040204" pitchFamily="34" charset="0"/>
              </a:rPr>
              <a:t>dit </a:t>
            </a:r>
            <a:r>
              <a:rPr lang="nl-BE" sz="2600" dirty="0" smtClean="0">
                <a:solidFill>
                  <a:srgbClr val="4B4B4B"/>
                </a:solidFill>
                <a:ea typeface="Tahoma" panose="020B0604030504040204" pitchFamily="34" charset="0"/>
                <a:cs typeface="Tahoma" panose="020B0604030504040204" pitchFamily="34" charset="0"/>
              </a:rPr>
              <a:t>verhaal herkenbaar? </a:t>
            </a:r>
          </a:p>
          <a:p>
            <a:pPr marL="514350" indent="-514350">
              <a:spcAft>
                <a:spcPts val="1200"/>
              </a:spcAft>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Wat doe je als apotheker/arts als een patiënt u vertelt dat hij/zij gevallen is, en je tegelijk vaststelt dat hij/zij een benzodiazepine neemt? </a:t>
            </a:r>
          </a:p>
          <a:p>
            <a:pPr marL="514350" indent="-514350">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Wat verwacht je als arts wat de apotheker in dit geval doet en vice versa?</a:t>
            </a:r>
            <a:endParaRPr lang="nl-BE" sz="2600" dirty="0">
              <a:solidFill>
                <a:srgbClr val="4B4B4B"/>
              </a:solidFill>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69309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Voorstellen</a:t>
            </a:r>
          </a:p>
          <a:p>
            <a:pPr lvl="1"/>
            <a:endParaRPr lang="nl-BE" sz="3600" dirty="0" smtClean="0">
              <a:solidFill>
                <a:srgbClr val="6B6B6B"/>
              </a:solidFill>
            </a:endParaRPr>
          </a:p>
          <a:p>
            <a:pPr lvl="1"/>
            <a:endParaRPr lang="nl-BE" sz="3600" dirty="0" smtClean="0">
              <a:solidFill>
                <a:srgbClr val="6B6B6B"/>
              </a:solidFill>
            </a:endParaRPr>
          </a:p>
          <a:p>
            <a:pPr marL="457200" lvl="1" indent="0">
              <a:buNone/>
            </a:pPr>
            <a:endParaRPr lang="nl-BE" sz="3600" dirty="0" smtClean="0">
              <a:solidFill>
                <a:srgbClr val="6B6B6B"/>
              </a:solidFill>
            </a:endParaRPr>
          </a:p>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Consensus </a:t>
            </a:r>
            <a:r>
              <a:rPr lang="nl-BE" sz="2800" b="1" u="sng" dirty="0" smtClean="0">
                <a:solidFill>
                  <a:srgbClr val="6B6B6B"/>
                </a:solidFill>
                <a:ea typeface="Tahoma" pitchFamily="34" charset="0"/>
                <a:cs typeface="Tahoma" pitchFamily="34" charset="0"/>
                <a:sym typeface="Wingdings" pitchFamily="2" charset="2"/>
              </a:rPr>
              <a:t> Afspraak</a:t>
            </a:r>
            <a:endParaRPr lang="nl-BE" sz="2800" b="1" u="sng" dirty="0" smtClean="0">
              <a:solidFill>
                <a:srgbClr val="6B6B6B"/>
              </a:solidFill>
              <a:ea typeface="Tahoma" pitchFamily="34" charset="0"/>
              <a:cs typeface="Tahoma" pitchFamily="34" charset="0"/>
            </a:endParaRPr>
          </a:p>
          <a:p>
            <a:pPr marL="0" indent="0">
              <a:buNone/>
            </a:pPr>
            <a:endParaRPr lang="nl-BE" sz="4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595806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844825"/>
            <a:ext cx="8352928" cy="4104455"/>
          </a:xfrm>
          <a:ln w="12700">
            <a:solidFill>
              <a:schemeClr val="tx1"/>
            </a:solidFill>
          </a:ln>
        </p:spPr>
        <p:txBody>
          <a:bodyPr anchor="ctr">
            <a:normAutofit/>
          </a:bodyPr>
          <a:lstStyle/>
          <a:p>
            <a:pPr marL="0" indent="0" algn="ctr">
              <a:buNone/>
            </a:pPr>
            <a:r>
              <a:rPr lang="nl-BE" sz="2500" dirty="0" smtClean="0">
                <a:solidFill>
                  <a:srgbClr val="6B6B6B"/>
                </a:solidFill>
                <a:ea typeface="Tahoma" panose="020B0604030504040204" pitchFamily="34" charset="0"/>
                <a:cs typeface="Tahoma" panose="020B0604030504040204" pitchFamily="34" charset="0"/>
              </a:rPr>
              <a:t>Naar aanleiding van haar val, besluit je als apotheker haar medicatiehistoriek eens grondig te bestuderen. Het valt je op dat de voorschriften van verschillende huisartsen komen.</a:t>
            </a:r>
          </a:p>
          <a:p>
            <a:pPr marL="0" indent="0" algn="ctr">
              <a:buNone/>
            </a:pPr>
            <a:endParaRPr lang="nl-BE" sz="2500" dirty="0">
              <a:solidFill>
                <a:srgbClr val="6B6B6B"/>
              </a:solidFill>
              <a:ea typeface="Tahoma" panose="020B0604030504040204" pitchFamily="34" charset="0"/>
              <a:cs typeface="Tahoma" panose="020B0604030504040204" pitchFamily="34" charset="0"/>
            </a:endParaRPr>
          </a:p>
          <a:p>
            <a:pPr marL="0" indent="0" algn="ctr">
              <a:buNone/>
            </a:pPr>
            <a:r>
              <a:rPr lang="nl-BE" sz="2500" dirty="0" smtClean="0">
                <a:solidFill>
                  <a:srgbClr val="6B6B6B"/>
                </a:solidFill>
                <a:ea typeface="Tahoma" panose="020B0604030504040204" pitchFamily="34" charset="0"/>
                <a:cs typeface="Tahoma" panose="020B0604030504040204" pitchFamily="34" charset="0"/>
              </a:rPr>
              <a:t>Uit het GFD (Gedeeld Farmaceutisch Dossier) blijkt verder ook nog dat ze niet alleen bij verschillende huisartsen om voorschriften bedelt, maar deze medicatie ook bij verschillende apotheken gaat halen.</a:t>
            </a:r>
            <a:endParaRPr lang="nl-BE" sz="2500" dirty="0">
              <a:solidFill>
                <a:srgbClr val="6B6B6B"/>
              </a:solidFill>
              <a:ea typeface="Tahoma" panose="020B0604030504040204" pitchFamily="34" charset="0"/>
              <a:cs typeface="Tahoma" panose="020B0604030504040204"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1890727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514350" indent="-514350">
              <a:spcAft>
                <a:spcPts val="1200"/>
              </a:spcAft>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Wat doe je als apotheker indien je merkt dat de voorschriften van (een) benzodiazepine(s) van verschillende artsen afkomstig zijn? </a:t>
            </a:r>
          </a:p>
          <a:p>
            <a:pPr marL="514350" indent="-514350">
              <a:spcAft>
                <a:spcPts val="1200"/>
              </a:spcAft>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Hoe ga je als arts/apotheker om met een patiënt zoals Marie die aan “medical shopping” doet?</a:t>
            </a:r>
          </a:p>
          <a:p>
            <a:pPr marL="514350" indent="-514350">
              <a:spcAft>
                <a:spcPts val="1200"/>
              </a:spcAft>
              <a:buFont typeface="+mj-lt"/>
              <a:buAutoNum type="arabicPeriod"/>
            </a:pPr>
            <a:r>
              <a:rPr lang="nl-BE" sz="2600" dirty="0" smtClean="0">
                <a:solidFill>
                  <a:srgbClr val="4B4B4B"/>
                </a:solidFill>
                <a:ea typeface="Tahoma" panose="020B0604030504040204" pitchFamily="34" charset="0"/>
                <a:cs typeface="Tahoma" panose="020B0604030504040204" pitchFamily="34" charset="0"/>
              </a:rPr>
              <a:t>Hoe kunnen we als artsen en apothekers samenwerken om dergelijke patiënten op te volgen?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098788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Voorstellen</a:t>
            </a:r>
          </a:p>
          <a:p>
            <a:pPr lvl="1"/>
            <a:endParaRPr lang="nl-BE" sz="3600" dirty="0" smtClean="0">
              <a:solidFill>
                <a:srgbClr val="6B6B6B"/>
              </a:solidFill>
            </a:endParaRPr>
          </a:p>
          <a:p>
            <a:pPr lvl="1"/>
            <a:endParaRPr lang="nl-BE" sz="3600" dirty="0" smtClean="0">
              <a:solidFill>
                <a:srgbClr val="6B6B6B"/>
              </a:solidFill>
            </a:endParaRPr>
          </a:p>
          <a:p>
            <a:pPr marL="457200" lvl="1" indent="0">
              <a:buNone/>
            </a:pPr>
            <a:endParaRPr lang="nl-BE" sz="3600" dirty="0" smtClean="0">
              <a:solidFill>
                <a:srgbClr val="6B6B6B"/>
              </a:solidFill>
            </a:endParaRPr>
          </a:p>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Consensus </a:t>
            </a:r>
            <a:r>
              <a:rPr lang="nl-BE" sz="2800" b="1" u="sng" dirty="0" smtClean="0">
                <a:solidFill>
                  <a:srgbClr val="6B6B6B"/>
                </a:solidFill>
                <a:ea typeface="Tahoma" pitchFamily="34" charset="0"/>
                <a:cs typeface="Tahoma" pitchFamily="34" charset="0"/>
                <a:sym typeface="Wingdings" pitchFamily="2" charset="2"/>
              </a:rPr>
              <a:t> Afspraak</a:t>
            </a:r>
            <a:endParaRPr lang="nl-BE" sz="2800" b="1" u="sng" dirty="0" smtClean="0">
              <a:solidFill>
                <a:srgbClr val="6B6B6B"/>
              </a:solidFill>
              <a:ea typeface="Tahoma" pitchFamily="34" charset="0"/>
              <a:cs typeface="Tahoma" pitchFamily="34" charset="0"/>
            </a:endParaRPr>
          </a:p>
          <a:p>
            <a:pPr marL="0" indent="0">
              <a:buNone/>
            </a:pPr>
            <a:endParaRPr lang="nl-BE" sz="4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694927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628800"/>
            <a:ext cx="8219256" cy="4464496"/>
          </a:xfrm>
          <a:ln w="12700">
            <a:solidFill>
              <a:schemeClr val="tx1"/>
            </a:solidFill>
          </a:ln>
        </p:spPr>
        <p:txBody>
          <a:bodyPr anchor="ctr">
            <a:normAutofit fontScale="62500" lnSpcReduction="20000"/>
          </a:bodyPr>
          <a:lstStyle/>
          <a:p>
            <a:pPr marL="0" indent="0" algn="ctr">
              <a:lnSpc>
                <a:spcPct val="120000"/>
              </a:lnSpc>
              <a:spcBef>
                <a:spcPts val="600"/>
              </a:spcBef>
              <a:buNone/>
            </a:pPr>
            <a:r>
              <a:rPr lang="nl-BE" b="1" dirty="0">
                <a:solidFill>
                  <a:srgbClr val="0E6F78"/>
                </a:solidFill>
                <a:ea typeface="Tahoma" panose="020B0604030504040204" pitchFamily="34" charset="0"/>
                <a:cs typeface="Tahoma" panose="020B0604030504040204" pitchFamily="34" charset="0"/>
              </a:rPr>
              <a:t>Marie is ondertussen al meerdere keren gevallen. Haar laatste val resulteerde zelfs in een polsfractuur. Het ziekenhuis gaf haar het advies een bezoek te brengen aan de valkliniek.</a:t>
            </a:r>
          </a:p>
          <a:p>
            <a:pPr marL="0" indent="0">
              <a:lnSpc>
                <a:spcPct val="120000"/>
              </a:lnSpc>
              <a:spcBef>
                <a:spcPts val="600"/>
              </a:spcBef>
              <a:buNone/>
            </a:pPr>
            <a:endParaRPr lang="nl-BE" sz="2600" dirty="0" smtClean="0">
              <a:solidFill>
                <a:srgbClr val="6B6B6B"/>
              </a:solidFill>
              <a:ea typeface="Tahoma" panose="020B0604030504040204" pitchFamily="34" charset="0"/>
              <a:cs typeface="Tahoma" panose="020B0604030504040204" pitchFamily="34" charset="0"/>
            </a:endParaRPr>
          </a:p>
          <a:p>
            <a:pPr marL="0" indent="0" algn="just">
              <a:lnSpc>
                <a:spcPct val="120000"/>
              </a:lnSpc>
              <a:spcBef>
                <a:spcPts val="600"/>
              </a:spcBef>
              <a:buNone/>
            </a:pPr>
            <a:r>
              <a:rPr lang="nl-BE" sz="2600" dirty="0" smtClean="0">
                <a:solidFill>
                  <a:srgbClr val="6B6B6B"/>
                </a:solidFill>
                <a:ea typeface="Tahoma" panose="020B0604030504040204" pitchFamily="34" charset="0"/>
                <a:cs typeface="Tahoma" panose="020B0604030504040204" pitchFamily="34" charset="0"/>
              </a:rPr>
              <a:t>De geriater in de valkliniek geeft Marie de volgende raad om haar valrisico te beperken: </a:t>
            </a:r>
          </a:p>
          <a:p>
            <a:pPr indent="-255588" algn="just">
              <a:lnSpc>
                <a:spcPct val="120000"/>
              </a:lnSpc>
              <a:spcBef>
                <a:spcPts val="600"/>
              </a:spcBef>
            </a:pPr>
            <a:r>
              <a:rPr lang="nl-BE" sz="2600" dirty="0" smtClean="0">
                <a:solidFill>
                  <a:srgbClr val="6B6B6B"/>
                </a:solidFill>
                <a:ea typeface="Tahoma" panose="020B0604030504040204" pitchFamily="34" charset="0"/>
                <a:cs typeface="Tahoma" panose="020B0604030504040204" pitchFamily="34" charset="0"/>
              </a:rPr>
              <a:t>Oefentherapie</a:t>
            </a:r>
          </a:p>
          <a:p>
            <a:pPr indent="-255588" algn="just">
              <a:lnSpc>
                <a:spcPct val="120000"/>
              </a:lnSpc>
              <a:spcBef>
                <a:spcPts val="600"/>
              </a:spcBef>
            </a:pPr>
            <a:r>
              <a:rPr lang="nl-BE" sz="2600" dirty="0" smtClean="0">
                <a:solidFill>
                  <a:srgbClr val="6B6B6B"/>
                </a:solidFill>
                <a:ea typeface="Tahoma" panose="020B0604030504040204" pitchFamily="34" charset="0"/>
                <a:cs typeface="Tahoma" panose="020B0604030504040204" pitchFamily="34" charset="0"/>
              </a:rPr>
              <a:t>Bezoek aan de oogarts</a:t>
            </a:r>
          </a:p>
          <a:p>
            <a:pPr indent="-255588" algn="just">
              <a:lnSpc>
                <a:spcPct val="120000"/>
              </a:lnSpc>
              <a:spcBef>
                <a:spcPts val="600"/>
              </a:spcBef>
            </a:pPr>
            <a:r>
              <a:rPr lang="nl-BE" sz="2600" dirty="0" smtClean="0">
                <a:solidFill>
                  <a:srgbClr val="6B6B6B"/>
                </a:solidFill>
                <a:ea typeface="Tahoma" panose="020B0604030504040204" pitchFamily="34" charset="0"/>
                <a:cs typeface="Tahoma" panose="020B0604030504040204" pitchFamily="34" charset="0"/>
              </a:rPr>
              <a:t>Aanpassen veilige thuisomgeving: thuisbezoek ergotherapeut</a:t>
            </a:r>
          </a:p>
          <a:p>
            <a:pPr indent="-255588" algn="just">
              <a:lnSpc>
                <a:spcPct val="120000"/>
              </a:lnSpc>
              <a:spcBef>
                <a:spcPts val="600"/>
              </a:spcBef>
            </a:pPr>
            <a:r>
              <a:rPr lang="nl-BE" sz="2600" dirty="0" smtClean="0">
                <a:solidFill>
                  <a:srgbClr val="6B6B6B"/>
                </a:solidFill>
                <a:ea typeface="Tahoma" panose="020B0604030504040204" pitchFamily="34" charset="0"/>
                <a:cs typeface="Tahoma" panose="020B0604030504040204" pitchFamily="34" charset="0"/>
              </a:rPr>
              <a:t>Afbouwen slaapmedicatie </a:t>
            </a:r>
          </a:p>
          <a:p>
            <a:pPr marL="0" indent="0" algn="just">
              <a:lnSpc>
                <a:spcPct val="120000"/>
              </a:lnSpc>
              <a:spcBef>
                <a:spcPts val="600"/>
              </a:spcBef>
              <a:buNone/>
            </a:pPr>
            <a:r>
              <a:rPr lang="nl-BE" sz="2600" dirty="0" smtClean="0">
                <a:solidFill>
                  <a:srgbClr val="6B6B6B"/>
                </a:solidFill>
                <a:ea typeface="Tahoma" panose="020B0604030504040204" pitchFamily="34" charset="0"/>
                <a:cs typeface="Tahoma" panose="020B0604030504040204" pitchFamily="34" charset="0"/>
              </a:rPr>
              <a:t>Dit laatste zou haar veel alerter maken en zal haar risico op vallen verminderen. </a:t>
            </a:r>
          </a:p>
          <a:p>
            <a:pPr marL="0" indent="0" algn="just">
              <a:lnSpc>
                <a:spcPct val="120000"/>
              </a:lnSpc>
              <a:spcBef>
                <a:spcPts val="600"/>
              </a:spcBef>
              <a:buNone/>
            </a:pPr>
            <a:r>
              <a:rPr lang="nl-BE" sz="2600" dirty="0" smtClean="0">
                <a:solidFill>
                  <a:srgbClr val="6B6B6B"/>
                </a:solidFill>
                <a:ea typeface="Tahoma" panose="020B0604030504040204" pitchFamily="34" charset="0"/>
                <a:cs typeface="Tahoma" panose="020B0604030504040204" pitchFamily="34" charset="0"/>
              </a:rPr>
              <a:t>Haar huisarts krijgt een brief van de geriater met alle adviezen en met de vraag om samen met Marie te bekijken hoe haar slaapmedicatie kan worden afgebouwd. Marie wil hier echter niet van horen. Ze is niet van plan hele nachten wakker te liggen en ook haar kinderen vinden dit maar een slecht idee…</a:t>
            </a:r>
            <a:endParaRPr lang="nl-BE" sz="2600" dirty="0">
              <a:solidFill>
                <a:srgbClr val="6B6B6B"/>
              </a:solidFill>
              <a:ea typeface="Tahoma" panose="020B0604030504040204" pitchFamily="34" charset="0"/>
              <a:cs typeface="Tahoma" panose="020B0604030504040204"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662347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229600" cy="4925144"/>
          </a:xfrm>
        </p:spPr>
        <p:txBody>
          <a:bodyPr>
            <a:normAutofit/>
          </a:bodyPr>
          <a:lstStyle/>
          <a:p>
            <a:pPr marL="514350" indent="-514350">
              <a:spcAft>
                <a:spcPts val="600"/>
              </a:spcAft>
              <a:buFont typeface="+mj-lt"/>
              <a:buAutoNum type="arabicPeriod"/>
            </a:pPr>
            <a:r>
              <a:rPr lang="nl-BE" sz="2600" dirty="0">
                <a:solidFill>
                  <a:srgbClr val="4B4B4B"/>
                </a:solidFill>
                <a:ea typeface="Tahoma" panose="020B0604030504040204" pitchFamily="34" charset="0"/>
                <a:cs typeface="Tahoma" panose="020B0604030504040204" pitchFamily="34" charset="0"/>
              </a:rPr>
              <a:t>Is dit verhaal herkenbaar?</a:t>
            </a:r>
          </a:p>
          <a:p>
            <a:pPr marL="514350" indent="-514350">
              <a:spcAft>
                <a:spcPts val="600"/>
              </a:spcAft>
              <a:buFont typeface="+mj-lt"/>
              <a:buAutoNum type="arabicPeriod"/>
            </a:pPr>
            <a:r>
              <a:rPr lang="nl-BE" sz="2600" dirty="0">
                <a:solidFill>
                  <a:srgbClr val="4B4B4B"/>
                </a:solidFill>
                <a:ea typeface="Tahoma" panose="020B0604030504040204" pitchFamily="34" charset="0"/>
                <a:cs typeface="Tahoma" panose="020B0604030504040204" pitchFamily="34" charset="0"/>
              </a:rPr>
              <a:t>Hoe reageer je wanneer een patiënt niet open staat voor stoppen van het benzodiazepine? </a:t>
            </a:r>
          </a:p>
          <a:p>
            <a:pPr marL="514350" indent="-514350">
              <a:spcAft>
                <a:spcPts val="600"/>
              </a:spcAft>
              <a:buFont typeface="+mj-lt"/>
              <a:buAutoNum type="arabicPeriod"/>
            </a:pPr>
            <a:r>
              <a:rPr lang="nl-BE" sz="2600" dirty="0">
                <a:solidFill>
                  <a:srgbClr val="4B4B4B"/>
                </a:solidFill>
                <a:ea typeface="Tahoma" panose="020B0604030504040204" pitchFamily="34" charset="0"/>
                <a:cs typeface="Tahoma" panose="020B0604030504040204" pitchFamily="34" charset="0"/>
              </a:rPr>
              <a:t>Welke elementen moeten in het gesprek aanwezig zijn om stoppen succesvol ter sprake te brengen? </a:t>
            </a:r>
          </a:p>
          <a:p>
            <a:pPr marL="514350" indent="-514350">
              <a:spcAft>
                <a:spcPts val="600"/>
              </a:spcAft>
              <a:buFont typeface="+mj-lt"/>
              <a:buAutoNum type="arabicPeriod"/>
            </a:pPr>
            <a:r>
              <a:rPr lang="nl-BE" sz="2600" dirty="0">
                <a:solidFill>
                  <a:srgbClr val="4B4B4B"/>
                </a:solidFill>
                <a:ea typeface="Tahoma" panose="020B0604030504040204" pitchFamily="34" charset="0"/>
                <a:cs typeface="Tahoma" panose="020B0604030504040204" pitchFamily="34" charset="0"/>
              </a:rPr>
              <a:t>Welke afspraken kunnen we tussen huisartsen en apothekers hieromtrent maken? Op welke manier communiceren we hierover</a:t>
            </a:r>
            <a:r>
              <a:rPr lang="nl-BE" sz="2600" dirty="0" smtClean="0">
                <a:solidFill>
                  <a:srgbClr val="4B4B4B"/>
                </a:solidFill>
                <a:ea typeface="Tahoma" panose="020B0604030504040204" pitchFamily="34" charset="0"/>
                <a:cs typeface="Tahoma" panose="020B0604030504040204" pitchFamily="34" charset="0"/>
              </a:rPr>
              <a:t>?</a:t>
            </a:r>
          </a:p>
          <a:p>
            <a:pPr marL="0" indent="0" algn="just">
              <a:buNone/>
            </a:pPr>
            <a:endParaRPr lang="nl-BE" sz="1000" dirty="0" smtClean="0">
              <a:solidFill>
                <a:srgbClr val="6B6B6B"/>
              </a:solidFill>
              <a:ea typeface="Tahoma" panose="020B0604030504040204" pitchFamily="34" charset="0"/>
              <a:cs typeface="Tahoma" panose="020B0604030504040204" pitchFamily="34" charset="0"/>
            </a:endParaRPr>
          </a:p>
          <a:p>
            <a:pPr marL="0" indent="0" algn="just">
              <a:buNone/>
            </a:pPr>
            <a:r>
              <a:rPr lang="nl-BE" sz="2400" b="1" u="sng" dirty="0" smtClean="0">
                <a:solidFill>
                  <a:srgbClr val="0E6F78"/>
                </a:solidFill>
              </a:rPr>
              <a:t>TIP</a:t>
            </a:r>
            <a:r>
              <a:rPr lang="nl-BE" sz="2400" dirty="0">
                <a:solidFill>
                  <a:srgbClr val="0E6F78"/>
                </a:solidFill>
              </a:rPr>
              <a:t>: Gebruik de educatiebrochure </a:t>
            </a:r>
            <a:r>
              <a:rPr lang="nl-BE" sz="2400" u="sng" dirty="0">
                <a:solidFill>
                  <a:srgbClr val="0E6F78"/>
                </a:solidFill>
                <a:hlinkClick r:id="rId3"/>
              </a:rPr>
              <a:t>‘Van slaappillen kan je vallen’</a:t>
            </a:r>
            <a:r>
              <a:rPr lang="nl-BE" sz="2400" dirty="0">
                <a:solidFill>
                  <a:srgbClr val="0E6F78"/>
                </a:solidFill>
              </a:rPr>
              <a:t> om je patiënt te motiveren.</a:t>
            </a:r>
          </a:p>
          <a:p>
            <a:pPr marL="0" indent="0" algn="just">
              <a:buNone/>
            </a:pPr>
            <a:endParaRPr lang="nl-BE" sz="2200" dirty="0" smtClean="0">
              <a:solidFill>
                <a:srgbClr val="0E6F78"/>
              </a:solidFill>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8">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9"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381741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Voorstellen</a:t>
            </a:r>
          </a:p>
          <a:p>
            <a:pPr lvl="1"/>
            <a:endParaRPr lang="nl-BE" sz="3600" dirty="0" smtClean="0">
              <a:solidFill>
                <a:srgbClr val="6B6B6B"/>
              </a:solidFill>
            </a:endParaRPr>
          </a:p>
          <a:p>
            <a:pPr lvl="1"/>
            <a:endParaRPr lang="nl-BE" sz="3600" dirty="0" smtClean="0">
              <a:solidFill>
                <a:srgbClr val="6B6B6B"/>
              </a:solidFill>
            </a:endParaRPr>
          </a:p>
          <a:p>
            <a:pPr marL="457200" lvl="1" indent="0">
              <a:buNone/>
            </a:pPr>
            <a:endParaRPr lang="nl-BE" sz="3600" dirty="0" smtClean="0">
              <a:solidFill>
                <a:srgbClr val="6B6B6B"/>
              </a:solidFill>
            </a:endParaRPr>
          </a:p>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Consensus </a:t>
            </a:r>
            <a:r>
              <a:rPr lang="nl-BE" sz="2800" b="1" u="sng" dirty="0" smtClean="0">
                <a:solidFill>
                  <a:srgbClr val="6B6B6B"/>
                </a:solidFill>
                <a:ea typeface="Tahoma" pitchFamily="34" charset="0"/>
                <a:cs typeface="Tahoma" pitchFamily="34" charset="0"/>
                <a:sym typeface="Wingdings" pitchFamily="2" charset="2"/>
              </a:rPr>
              <a:t> Afspraak</a:t>
            </a:r>
            <a:endParaRPr lang="nl-BE" sz="2800" b="1" u="sng" dirty="0" smtClean="0">
              <a:solidFill>
                <a:srgbClr val="6B6B6B"/>
              </a:solidFill>
              <a:ea typeface="Tahoma" pitchFamily="34" charset="0"/>
              <a:cs typeface="Tahoma" pitchFamily="34" charset="0"/>
            </a:endParaRPr>
          </a:p>
          <a:p>
            <a:pPr marL="0" indent="0">
              <a:buNone/>
            </a:pPr>
            <a:endParaRPr lang="nl-BE" sz="4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288008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772816"/>
            <a:ext cx="8229600" cy="4032448"/>
          </a:xfrm>
          <a:ln w="12700">
            <a:solidFill>
              <a:schemeClr val="tx1"/>
            </a:solidFill>
          </a:ln>
        </p:spPr>
        <p:txBody>
          <a:bodyPr anchor="ctr">
            <a:normAutofit/>
          </a:bodyPr>
          <a:lstStyle/>
          <a:p>
            <a:pPr marL="0" indent="0" algn="ctr">
              <a:buNone/>
            </a:pPr>
            <a:r>
              <a:rPr lang="nl-BE" sz="2500" dirty="0" smtClean="0">
                <a:solidFill>
                  <a:srgbClr val="6B6B6B"/>
                </a:solidFill>
              </a:rPr>
              <a:t>Marie haar buurvrouw vertelt haar dat ze gestopt is met haar slaappillen. Sindsdien voelt ze zich een stuk beter. Ze is minder suf en doet opnieuw heel wat activiteiten met de seniorenclub. </a:t>
            </a:r>
          </a:p>
          <a:p>
            <a:pPr marL="0" indent="0" algn="ctr">
              <a:buNone/>
            </a:pPr>
            <a:endParaRPr lang="nl-BE" sz="2500" dirty="0" smtClean="0">
              <a:solidFill>
                <a:srgbClr val="6B6B6B"/>
              </a:solidFill>
            </a:endParaRPr>
          </a:p>
          <a:p>
            <a:pPr marL="0" indent="0" algn="ctr">
              <a:buNone/>
            </a:pPr>
            <a:r>
              <a:rPr lang="nl-BE" sz="2500" dirty="0" smtClean="0">
                <a:solidFill>
                  <a:srgbClr val="6B6B6B"/>
                </a:solidFill>
              </a:rPr>
              <a:t>Marie wil nu ook stoppen met haar slaappillen en kaart dit aan bij haar huisarts.</a:t>
            </a:r>
            <a:endParaRPr lang="nl-BE" sz="2500" dirty="0">
              <a:solidFill>
                <a:srgbClr val="6B6B6B"/>
              </a:solidFill>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276269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1628800"/>
            <a:ext cx="8229600" cy="4968552"/>
          </a:xfrm>
        </p:spPr>
        <p:txBody>
          <a:bodyPr>
            <a:noAutofit/>
          </a:bodyPr>
          <a:lstStyle/>
          <a:p>
            <a:pPr algn="just"/>
            <a:r>
              <a:rPr lang="nl-BE" sz="2600" dirty="0" smtClean="0">
                <a:solidFill>
                  <a:srgbClr val="4B4B4B"/>
                </a:solidFill>
                <a:ea typeface="Tahoma" panose="020B0604030504040204" pitchFamily="34" charset="0"/>
                <a:cs typeface="Tahoma" panose="020B0604030504040204" pitchFamily="34" charset="0"/>
              </a:rPr>
              <a:t>Welk plan kunnen we opstellen om Marie te helpen haar slaapmiddel concreet te laten afbouwen?</a:t>
            </a:r>
          </a:p>
          <a:p>
            <a:pPr lvl="1" algn="just"/>
            <a:r>
              <a:rPr lang="nl-BE" sz="2400" dirty="0" smtClean="0">
                <a:solidFill>
                  <a:srgbClr val="4B4B4B"/>
                </a:solidFill>
                <a:ea typeface="Tahoma" panose="020B0604030504040204" pitchFamily="34" charset="0"/>
                <a:cs typeface="Tahoma" panose="020B0604030504040204" pitchFamily="34" charset="0"/>
              </a:rPr>
              <a:t>Hoe kan een afbouwschema er uit zien? </a:t>
            </a:r>
          </a:p>
          <a:p>
            <a:pPr lvl="1" algn="just"/>
            <a:r>
              <a:rPr lang="nl-BE" sz="2400" dirty="0" smtClean="0">
                <a:solidFill>
                  <a:srgbClr val="4B4B4B"/>
                </a:solidFill>
                <a:ea typeface="Tahoma" panose="020B0604030504040204" pitchFamily="34" charset="0"/>
                <a:cs typeface="Tahoma" panose="020B0604030504040204" pitchFamily="34" charset="0"/>
              </a:rPr>
              <a:t>Hoe begeleiden we de patiënt hierbij?</a:t>
            </a:r>
          </a:p>
          <a:p>
            <a:pPr lvl="1" algn="just"/>
            <a:r>
              <a:rPr lang="nl-BE" sz="2400" dirty="0" smtClean="0">
                <a:solidFill>
                  <a:srgbClr val="4B4B4B"/>
                </a:solidFill>
                <a:ea typeface="Tahoma" panose="020B0604030504040204" pitchFamily="34" charset="0"/>
                <a:cs typeface="Tahoma" panose="020B0604030504040204" pitchFamily="34" charset="0"/>
              </a:rPr>
              <a:t>Wat kan de apotheker aan bijkomende dienstverlening bieden? </a:t>
            </a:r>
          </a:p>
          <a:p>
            <a:pPr lvl="1" algn="just"/>
            <a:r>
              <a:rPr lang="nl-BE" sz="2400" dirty="0" smtClean="0">
                <a:solidFill>
                  <a:srgbClr val="4B4B4B"/>
                </a:solidFill>
                <a:ea typeface="Tahoma" panose="020B0604030504040204" pitchFamily="34" charset="0"/>
                <a:cs typeface="Tahoma" panose="020B0604030504040204" pitchFamily="34" charset="0"/>
              </a:rPr>
              <a:t>Hoe kunnen we Marie begeleiden als het niet lukt (rebound-effect)?</a:t>
            </a:r>
          </a:p>
          <a:p>
            <a:pPr marL="87313" indent="0" algn="just">
              <a:buNone/>
            </a:pPr>
            <a:endParaRPr lang="nl-BE" sz="1600" dirty="0" smtClean="0">
              <a:solidFill>
                <a:srgbClr val="6B6B6B"/>
              </a:solidFill>
              <a:ea typeface="Tahoma" panose="020B0604030504040204" pitchFamily="34" charset="0"/>
              <a:cs typeface="Tahoma" panose="020B0604030504040204" pitchFamily="34" charset="0"/>
            </a:endParaRPr>
          </a:p>
          <a:p>
            <a:pPr marL="0" indent="0" algn="just">
              <a:buNone/>
            </a:pPr>
            <a:r>
              <a:rPr lang="nl-BE" sz="2400" b="1" u="sng" dirty="0">
                <a:solidFill>
                  <a:srgbClr val="0E6F78"/>
                </a:solidFill>
              </a:rPr>
              <a:t>TIP</a:t>
            </a:r>
            <a:r>
              <a:rPr lang="nl-BE" sz="2400" dirty="0">
                <a:solidFill>
                  <a:srgbClr val="0E6F78"/>
                </a:solidFill>
              </a:rPr>
              <a:t>: </a:t>
            </a:r>
            <a:r>
              <a:rPr lang="nl-BE" sz="2400" dirty="0" smtClean="0">
                <a:solidFill>
                  <a:srgbClr val="0E6F78"/>
                </a:solidFill>
              </a:rPr>
              <a:t>Stel een procedure op a.d.h.v. het algoritme </a:t>
            </a:r>
            <a:r>
              <a:rPr lang="nl-BE" sz="2400" u="sng" dirty="0" smtClean="0">
                <a:solidFill>
                  <a:srgbClr val="0E6F78"/>
                </a:solidFill>
                <a:hlinkClick r:id="rId3"/>
              </a:rPr>
              <a:t>‘</a:t>
            </a:r>
            <a:r>
              <a:rPr lang="nl-BE" sz="2400" u="sng" dirty="0">
                <a:solidFill>
                  <a:srgbClr val="0E6F78"/>
                </a:solidFill>
                <a:hlinkClick r:id="rId3"/>
              </a:rPr>
              <a:t>Afbouwen van een benzodiazepine</a:t>
            </a:r>
            <a:r>
              <a:rPr lang="nl-BE" sz="2400" u="sng" dirty="0" smtClean="0">
                <a:solidFill>
                  <a:srgbClr val="0E6F78"/>
                </a:solidFill>
                <a:hlinkClick r:id="rId3"/>
              </a:rPr>
              <a:t>’</a:t>
            </a:r>
            <a:r>
              <a:rPr lang="nl-BE" sz="2400" dirty="0" smtClean="0">
                <a:solidFill>
                  <a:srgbClr val="0E6F78"/>
                </a:solidFill>
              </a:rPr>
              <a:t>.</a:t>
            </a:r>
            <a:endParaRPr lang="nl-BE" sz="2600" dirty="0" smtClean="0">
              <a:solidFill>
                <a:srgbClr val="6B6B6B"/>
              </a:solidFill>
              <a:ea typeface="Tahoma" panose="020B0604030504040204" pitchFamily="34" charset="0"/>
              <a:cs typeface="Tahoma" panose="020B0604030504040204" pitchFamily="34" charset="0"/>
            </a:endParaRPr>
          </a:p>
          <a:p>
            <a:endParaRPr lang="nl-BE" sz="2600" dirty="0">
              <a:solidFill>
                <a:srgbClr val="6B6B6B"/>
              </a:solidFill>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8">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9"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418761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marL="914400" indent="-914400" algn="ctr">
              <a:buFont typeface="+mj-lt"/>
              <a:buAutoNum type="arabicPeriod"/>
            </a:pPr>
            <a:r>
              <a:rPr lang="nl-BE" sz="5000" b="1" dirty="0" smtClean="0">
                <a:solidFill>
                  <a:srgbClr val="0E6F78"/>
                </a:solidFill>
                <a:ea typeface="Tahoma" panose="020B0604030504040204" pitchFamily="34" charset="0"/>
                <a:cs typeface="Tahoma" panose="020B0604030504040204" pitchFamily="34" charset="0"/>
              </a:rPr>
              <a:t>Kennismaking</a:t>
            </a:r>
            <a:endParaRPr lang="nl-BE" sz="5000" b="1" dirty="0">
              <a:solidFill>
                <a:srgbClr val="0E6F78"/>
              </a:solidFill>
              <a:ea typeface="Tahoma" panose="020B0604030504040204" pitchFamily="34" charset="0"/>
              <a:cs typeface="Tahoma" panose="020B0604030504040204" pitchFamily="34" charset="0"/>
            </a:endParaRPr>
          </a:p>
        </p:txBody>
      </p:sp>
      <p:pic>
        <p:nvPicPr>
          <p:cNvPr id="5" name="Tijdelijke aanduiding voor afbeelding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350"/>
          <a:stretch/>
        </p:blipFill>
        <p:spPr>
          <a:xfrm>
            <a:off x="2417936" y="2132856"/>
            <a:ext cx="4308129" cy="2547779"/>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3029679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Voorstellen</a:t>
            </a:r>
          </a:p>
          <a:p>
            <a:pPr lvl="1"/>
            <a:endParaRPr lang="nl-BE" sz="3600" dirty="0" smtClean="0">
              <a:solidFill>
                <a:srgbClr val="6B6B6B"/>
              </a:solidFill>
            </a:endParaRPr>
          </a:p>
          <a:p>
            <a:pPr lvl="1"/>
            <a:endParaRPr lang="nl-BE" sz="3600" dirty="0" smtClean="0">
              <a:solidFill>
                <a:srgbClr val="6B6B6B"/>
              </a:solidFill>
            </a:endParaRPr>
          </a:p>
          <a:p>
            <a:pPr marL="457200" lvl="1" indent="0">
              <a:buNone/>
            </a:pPr>
            <a:endParaRPr lang="nl-BE" sz="3600" dirty="0" smtClean="0">
              <a:solidFill>
                <a:srgbClr val="6B6B6B"/>
              </a:solidFill>
            </a:endParaRPr>
          </a:p>
          <a:p>
            <a:pPr marL="358775" indent="-358775">
              <a:buFont typeface="Wingdings" pitchFamily="2" charset="2"/>
              <a:buChar char="§"/>
            </a:pPr>
            <a:r>
              <a:rPr lang="nl-BE" sz="2800" b="1" u="sng" dirty="0" smtClean="0">
                <a:solidFill>
                  <a:srgbClr val="6B6B6B"/>
                </a:solidFill>
                <a:ea typeface="Tahoma" pitchFamily="34" charset="0"/>
                <a:cs typeface="Tahoma" pitchFamily="34" charset="0"/>
              </a:rPr>
              <a:t>Consensus </a:t>
            </a:r>
            <a:r>
              <a:rPr lang="nl-BE" sz="2800" b="1" u="sng" dirty="0" smtClean="0">
                <a:solidFill>
                  <a:srgbClr val="6B6B6B"/>
                </a:solidFill>
                <a:ea typeface="Tahoma" pitchFamily="34" charset="0"/>
                <a:cs typeface="Tahoma" pitchFamily="34" charset="0"/>
                <a:sym typeface="Wingdings" pitchFamily="2" charset="2"/>
              </a:rPr>
              <a:t> Afspraak</a:t>
            </a:r>
            <a:endParaRPr lang="nl-BE" sz="2800" b="1" u="sng" dirty="0" smtClean="0">
              <a:solidFill>
                <a:srgbClr val="6B6B6B"/>
              </a:solidFill>
              <a:ea typeface="Tahoma" pitchFamily="34" charset="0"/>
              <a:cs typeface="Tahoma" pitchFamily="34" charset="0"/>
            </a:endParaRPr>
          </a:p>
          <a:p>
            <a:pPr marL="0" indent="0">
              <a:buNone/>
            </a:pPr>
            <a:endParaRPr lang="nl-BE" sz="4000" dirty="0">
              <a:solidFill>
                <a:srgbClr val="6B6B6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16632"/>
            <a:ext cx="1734696" cy="1379625"/>
          </a:xfrm>
          <a:prstGeom prst="rect">
            <a:avLst/>
          </a:prstGeo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48475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143000"/>
          </a:xfrm>
        </p:spPr>
        <p:txBody>
          <a:bodyPr>
            <a:normAutofit/>
          </a:bodyPr>
          <a:lstStyle/>
          <a:p>
            <a:r>
              <a:rPr lang="nl-BE" sz="5000" b="1" dirty="0" smtClean="0">
                <a:solidFill>
                  <a:srgbClr val="0E6F78"/>
                </a:solidFill>
                <a:ea typeface="Tahoma" panose="020B0604030504040204" pitchFamily="34" charset="0"/>
                <a:cs typeface="Tahoma" panose="020B0604030504040204" pitchFamily="34" charset="0"/>
              </a:rPr>
              <a:t>Volgend MFO</a:t>
            </a:r>
            <a:endParaRPr lang="nl-BE" sz="5000" b="1" dirty="0">
              <a:solidFill>
                <a:srgbClr val="4B4B4B"/>
              </a:solidFill>
              <a:latin typeface="+mn-lt"/>
            </a:endParaRPr>
          </a:p>
        </p:txBody>
      </p:sp>
      <p:sp>
        <p:nvSpPr>
          <p:cNvPr id="4" name="Tijdelijke aanduiding voor inhoud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6088" indent="-358775" algn="just"/>
            <a:r>
              <a:rPr lang="nl-BE" sz="4000" dirty="0" smtClean="0">
                <a:solidFill>
                  <a:srgbClr val="6B6B6B"/>
                </a:solidFill>
                <a:ea typeface="Tahoma" panose="020B0604030504040204" pitchFamily="34" charset="0"/>
                <a:cs typeface="Tahoma" panose="020B0604030504040204" pitchFamily="34" charset="0"/>
              </a:rPr>
              <a:t>Thema?</a:t>
            </a:r>
          </a:p>
          <a:p>
            <a:pPr marL="446088" indent="-358775" algn="just"/>
            <a:r>
              <a:rPr lang="nl-BE" sz="4000" dirty="0" smtClean="0">
                <a:solidFill>
                  <a:srgbClr val="6B6B6B"/>
                </a:solidFill>
                <a:ea typeface="Tahoma" panose="020B0604030504040204" pitchFamily="34" charset="0"/>
                <a:cs typeface="Tahoma" panose="020B0604030504040204" pitchFamily="34" charset="0"/>
              </a:rPr>
              <a:t>Datum?</a:t>
            </a:r>
            <a:endParaRPr lang="nl-BE" sz="4000" dirty="0">
              <a:solidFill>
                <a:srgbClr val="6B6B6B"/>
              </a:solidFill>
              <a:ea typeface="Tahoma" panose="020B0604030504040204" pitchFamily="34" charset="0"/>
              <a:cs typeface="Tahoma" panose="020B0604030504040204" pitchFamily="34" charset="0"/>
            </a:endParaRPr>
          </a:p>
        </p:txBody>
      </p:sp>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560457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b="1" dirty="0" smtClean="0">
                <a:solidFill>
                  <a:srgbClr val="0E6F78"/>
                </a:solidFill>
                <a:ea typeface="Tahoma" panose="020B0604030504040204" pitchFamily="34" charset="0"/>
                <a:cs typeface="Tahoma" panose="020B0604030504040204" pitchFamily="34" charset="0"/>
              </a:rPr>
              <a:t>Verloop MFO?</a:t>
            </a:r>
            <a:endParaRPr lang="nl-BE" sz="4000" b="1" dirty="0">
              <a:solidFill>
                <a:srgbClr val="0E6F78"/>
              </a:solidFill>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p:txBody>
          <a:bodyPr>
            <a:normAutofit/>
          </a:bodyPr>
          <a:lstStyle/>
          <a:p>
            <a:r>
              <a:rPr lang="nl-BE" dirty="0" smtClean="0">
                <a:solidFill>
                  <a:srgbClr val="4B4B4B"/>
                </a:solidFill>
                <a:ea typeface="Tahoma" pitchFamily="34" charset="0"/>
                <a:cs typeface="Tahoma" pitchFamily="34" charset="0"/>
              </a:rPr>
              <a:t>Inleiding</a:t>
            </a:r>
            <a:endParaRPr lang="nl-BE" dirty="0" smtClean="0">
              <a:solidFill>
                <a:srgbClr val="4B4B4B"/>
              </a:solidFill>
              <a:effectLst/>
              <a:ea typeface="Tahoma" pitchFamily="34" charset="0"/>
              <a:cs typeface="Tahoma" pitchFamily="34" charset="0"/>
            </a:endParaRPr>
          </a:p>
          <a:p>
            <a:r>
              <a:rPr lang="nl-BE" dirty="0" smtClean="0">
                <a:solidFill>
                  <a:srgbClr val="4B4B4B"/>
                </a:solidFill>
                <a:ea typeface="Tahoma" pitchFamily="34" charset="0"/>
                <a:cs typeface="Tahoma" pitchFamily="34" charset="0"/>
              </a:rPr>
              <a:t>Casussen en richtvragen </a:t>
            </a:r>
          </a:p>
          <a:p>
            <a:r>
              <a:rPr lang="nl-BE" dirty="0" smtClean="0">
                <a:solidFill>
                  <a:srgbClr val="4B4B4B"/>
                </a:solidFill>
                <a:ea typeface="Tahoma" pitchFamily="34" charset="0"/>
                <a:cs typeface="Tahoma" pitchFamily="34" charset="0"/>
              </a:rPr>
              <a:t>Slot</a:t>
            </a:r>
          </a:p>
          <a:p>
            <a:r>
              <a:rPr lang="nl-BE" dirty="0" smtClean="0">
                <a:solidFill>
                  <a:srgbClr val="4B4B4B"/>
                </a:solidFill>
                <a:ea typeface="Tahoma" pitchFamily="34" charset="0"/>
                <a:cs typeface="Tahoma" pitchFamily="34" charset="0"/>
              </a:rPr>
              <a:t>Verslag</a:t>
            </a:r>
            <a:endParaRPr lang="nl-BE" dirty="0" smtClean="0">
              <a:solidFill>
                <a:srgbClr val="4B4B4B"/>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501008"/>
            <a:ext cx="2210544" cy="2210544"/>
          </a:xfrm>
          <a:prstGeom prst="rect">
            <a:avLst/>
          </a:prstGeom>
        </p:spPr>
      </p:pic>
      <p:sp>
        <p:nvSpPr>
          <p:cNvPr id="11" name="Rectangle 10"/>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3"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5" name="Picture 14"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6" name="Picture 15"/>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4272768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2288" y="692696"/>
            <a:ext cx="5486400" cy="587135"/>
          </a:xfrm>
        </p:spPr>
        <p:txBody>
          <a:bodyPr>
            <a:noAutofit/>
          </a:bodyPr>
          <a:lstStyle/>
          <a:p>
            <a:pPr marL="914400" indent="-914400" algn="ctr">
              <a:buFont typeface="+mj-lt"/>
              <a:buAutoNum type="arabicPeriod" startAt="2"/>
            </a:pPr>
            <a:r>
              <a:rPr lang="nl-BE" sz="5000" dirty="0" smtClean="0">
                <a:solidFill>
                  <a:srgbClr val="0E6F78"/>
                </a:solidFill>
                <a:ea typeface="Tahoma" panose="020B0604030504040204" pitchFamily="34" charset="0"/>
                <a:cs typeface="Tahoma" panose="020B0604030504040204" pitchFamily="34" charset="0"/>
              </a:rPr>
              <a:t>Valpreventie</a:t>
            </a:r>
            <a:endParaRPr lang="nl-BE" sz="5000" dirty="0">
              <a:solidFill>
                <a:srgbClr val="0E6F78"/>
              </a:solidFill>
              <a:ea typeface="Tahoma" panose="020B0604030504040204" pitchFamily="34" charset="0"/>
              <a:cs typeface="Tahoma" panose="020B0604030504040204" pitchFamily="34" charset="0"/>
            </a:endParaRPr>
          </a:p>
        </p:txBody>
      </p:sp>
      <p:pic>
        <p:nvPicPr>
          <p:cNvPr id="5" name="Tijdelijke aanduiding voor afbeelding 4"/>
          <p:cNvPicPr>
            <a:picLocks noGrp="1" noChangeAspect="1"/>
          </p:cNvPicPr>
          <p:nvPr>
            <p:ph type="pic" idx="1"/>
          </p:nvPr>
        </p:nvPicPr>
        <p:blipFill>
          <a:blip r:embed="rId3">
            <a:extLst>
              <a:ext uri="{28A0092B-C50C-407E-A947-70E740481C1C}">
                <a14:useLocalDpi xmlns:a14="http://schemas.microsoft.com/office/drawing/2010/main" val="0"/>
              </a:ext>
            </a:extLst>
          </a:blip>
          <a:srcRect t="3378" b="3378"/>
          <a:stretch>
            <a:fillRect/>
          </a:stretch>
        </p:blipFill>
        <p:spPr>
          <a:xfrm>
            <a:off x="2268381" y="1831510"/>
            <a:ext cx="4534215" cy="3400661"/>
          </a:xfrm>
        </p:spPr>
      </p:pic>
      <p:sp>
        <p:nvSpPr>
          <p:cNvPr id="7" name="Rectangle 6"/>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7">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170815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87902"/>
            <a:ext cx="9155575" cy="6332828"/>
          </a:xfrm>
          <a:prstGeom prst="rect">
            <a:avLst/>
          </a:prstGeom>
        </p:spPr>
      </p:pic>
      <p:sp>
        <p:nvSpPr>
          <p:cNvPr id="5" name="Rounded Rectangle 4"/>
          <p:cNvSpPr/>
          <p:nvPr/>
        </p:nvSpPr>
        <p:spPr>
          <a:xfrm>
            <a:off x="206929" y="1763326"/>
            <a:ext cx="4680520" cy="900000"/>
          </a:xfrm>
          <a:prstGeom prst="roundRect">
            <a:avLst/>
          </a:prstGeom>
          <a:ln w="57150">
            <a:solidFill>
              <a:srgbClr val="64932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dirty="0" smtClean="0">
                <a:solidFill>
                  <a:schemeClr val="tx2">
                    <a:lumMod val="50000"/>
                  </a:schemeClr>
                </a:solidFill>
              </a:rPr>
              <a:t>Het risico op vallen </a:t>
            </a:r>
            <a:r>
              <a:rPr lang="nl-BE" sz="2400" b="1" dirty="0" smtClean="0">
                <a:solidFill>
                  <a:srgbClr val="C00000"/>
                </a:solidFill>
              </a:rPr>
              <a:t>stijgt</a:t>
            </a:r>
            <a:r>
              <a:rPr lang="nl-BE" sz="2400" b="1" dirty="0" smtClean="0">
                <a:solidFill>
                  <a:schemeClr val="tx2">
                    <a:lumMod val="50000"/>
                  </a:schemeClr>
                </a:solidFill>
              </a:rPr>
              <a:t> als je ouder wordt</a:t>
            </a:r>
            <a:endParaRPr lang="nl-BE" sz="2400" b="1" dirty="0">
              <a:solidFill>
                <a:schemeClr val="tx2">
                  <a:lumMod val="50000"/>
                </a:schemeClr>
              </a:solidFill>
            </a:endParaRPr>
          </a:p>
        </p:txBody>
      </p:sp>
      <p:sp>
        <p:nvSpPr>
          <p:cNvPr id="7" name="Rounded Rectangle 6"/>
          <p:cNvSpPr/>
          <p:nvPr/>
        </p:nvSpPr>
        <p:spPr>
          <a:xfrm>
            <a:off x="206929" y="3131478"/>
            <a:ext cx="4680520" cy="900000"/>
          </a:xfrm>
          <a:prstGeom prst="roundRect">
            <a:avLst/>
          </a:prstGeom>
          <a:ln w="57150">
            <a:solidFill>
              <a:srgbClr val="64932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dirty="0" smtClean="0">
                <a:solidFill>
                  <a:schemeClr val="tx2">
                    <a:lumMod val="50000"/>
                  </a:schemeClr>
                </a:solidFill>
              </a:rPr>
              <a:t>1 op 3 ouderen valt </a:t>
            </a:r>
            <a:r>
              <a:rPr lang="nl-BE" sz="2400" b="1" dirty="0" smtClean="0">
                <a:solidFill>
                  <a:srgbClr val="C00000"/>
                </a:solidFill>
              </a:rPr>
              <a:t>jaarlijks</a:t>
            </a:r>
            <a:r>
              <a:rPr lang="nl-BE" sz="2400" b="1" dirty="0" smtClean="0">
                <a:solidFill>
                  <a:schemeClr val="accent2">
                    <a:lumMod val="75000"/>
                  </a:schemeClr>
                </a:solidFill>
              </a:rPr>
              <a:t> </a:t>
            </a:r>
            <a:r>
              <a:rPr lang="nl-BE" sz="2400" b="1" dirty="0" smtClean="0">
                <a:solidFill>
                  <a:schemeClr val="tx2">
                    <a:lumMod val="50000"/>
                  </a:schemeClr>
                </a:solidFill>
              </a:rPr>
              <a:t>minstens 1 keer</a:t>
            </a:r>
            <a:endParaRPr lang="nl-BE" sz="2400" b="1" dirty="0">
              <a:solidFill>
                <a:schemeClr val="tx2">
                  <a:lumMod val="50000"/>
                </a:schemeClr>
              </a:solidFill>
            </a:endParaRPr>
          </a:p>
        </p:txBody>
      </p:sp>
      <p:sp>
        <p:nvSpPr>
          <p:cNvPr id="8" name="Rounded Rectangle 7"/>
          <p:cNvSpPr/>
          <p:nvPr/>
        </p:nvSpPr>
        <p:spPr>
          <a:xfrm>
            <a:off x="206929" y="4499630"/>
            <a:ext cx="4680520" cy="900000"/>
          </a:xfrm>
          <a:prstGeom prst="roundRect">
            <a:avLst/>
          </a:prstGeom>
          <a:ln w="57150">
            <a:solidFill>
              <a:srgbClr val="64932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dirty="0" smtClean="0">
                <a:solidFill>
                  <a:srgbClr val="C00000"/>
                </a:solidFill>
              </a:rPr>
              <a:t>Vrouwen</a:t>
            </a:r>
            <a:r>
              <a:rPr lang="nl-BE" sz="2400" b="1" dirty="0" smtClean="0">
                <a:solidFill>
                  <a:schemeClr val="tx2">
                    <a:lumMod val="50000"/>
                  </a:schemeClr>
                </a:solidFill>
              </a:rPr>
              <a:t> vallen 2x </a:t>
            </a:r>
            <a:r>
              <a:rPr lang="nl-BE" sz="2400" b="1" dirty="0">
                <a:solidFill>
                  <a:schemeClr val="tx2">
                    <a:lumMod val="50000"/>
                  </a:schemeClr>
                </a:solidFill>
              </a:rPr>
              <a:t>zoveel dan </a:t>
            </a:r>
            <a:r>
              <a:rPr lang="nl-BE" sz="2400" b="1" dirty="0" smtClean="0">
                <a:solidFill>
                  <a:schemeClr val="tx2">
                    <a:lumMod val="50000"/>
                  </a:schemeClr>
                </a:solidFill>
              </a:rPr>
              <a:t>mannen</a:t>
            </a:r>
            <a:endParaRPr lang="nl-BE" sz="2400" b="1" dirty="0">
              <a:solidFill>
                <a:schemeClr val="tx2">
                  <a:lumMod val="50000"/>
                </a:schemeClr>
              </a:solidFill>
            </a:endParaRPr>
          </a:p>
        </p:txBody>
      </p:sp>
      <p:sp>
        <p:nvSpPr>
          <p:cNvPr id="9" name="Rounded Rectangle 8"/>
          <p:cNvSpPr/>
          <p:nvPr/>
        </p:nvSpPr>
        <p:spPr>
          <a:xfrm>
            <a:off x="189282" y="5769360"/>
            <a:ext cx="4680520" cy="900000"/>
          </a:xfrm>
          <a:prstGeom prst="roundRect">
            <a:avLst/>
          </a:prstGeom>
          <a:ln w="57150">
            <a:solidFill>
              <a:srgbClr val="64932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dirty="0" smtClean="0">
                <a:solidFill>
                  <a:schemeClr val="tx2">
                    <a:lumMod val="50000"/>
                  </a:schemeClr>
                </a:solidFill>
              </a:rPr>
              <a:t>In </a:t>
            </a:r>
            <a:r>
              <a:rPr lang="nl-BE" sz="2400" b="1" dirty="0" smtClean="0">
                <a:solidFill>
                  <a:srgbClr val="C00000"/>
                </a:solidFill>
              </a:rPr>
              <a:t>woonzorgcentra </a:t>
            </a:r>
            <a:r>
              <a:rPr lang="nl-BE" sz="2400" b="1" dirty="0" smtClean="0">
                <a:solidFill>
                  <a:schemeClr val="tx2">
                    <a:lumMod val="50000"/>
                  </a:schemeClr>
                </a:solidFill>
              </a:rPr>
              <a:t>vallen ouderen meer</a:t>
            </a:r>
            <a:endParaRPr lang="nl-BE" sz="2400" b="1" dirty="0">
              <a:solidFill>
                <a:schemeClr val="tx2">
                  <a:lumMod val="50000"/>
                </a:schemeClr>
              </a:solidFill>
            </a:endParaRPr>
          </a:p>
        </p:txBody>
      </p:sp>
      <p:sp>
        <p:nvSpPr>
          <p:cNvPr id="12" name="Rounded Rectangle 11"/>
          <p:cNvSpPr/>
          <p:nvPr/>
        </p:nvSpPr>
        <p:spPr>
          <a:xfrm>
            <a:off x="5138408" y="887902"/>
            <a:ext cx="3995936" cy="634756"/>
          </a:xfrm>
          <a:prstGeom prst="roundRect">
            <a:avLst/>
          </a:prstGeom>
          <a:solidFill>
            <a:srgbClr val="2D6BB6"/>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200" b="1" dirty="0" smtClean="0"/>
              <a:t>Wist je dat...</a:t>
            </a:r>
            <a:endParaRPr lang="nl-BE" sz="2800" b="1" dirty="0"/>
          </a:p>
        </p:txBody>
      </p:sp>
      <p:sp>
        <p:nvSpPr>
          <p:cNvPr id="10" name="Title 5"/>
          <p:cNvSpPr>
            <a:spLocks noGrp="1"/>
          </p:cNvSpPr>
          <p:nvPr>
            <p:ph type="title"/>
          </p:nvPr>
        </p:nvSpPr>
        <p:spPr>
          <a:xfrm>
            <a:off x="251520" y="112438"/>
            <a:ext cx="8712968" cy="754829"/>
          </a:xfrm>
        </p:spPr>
        <p:txBody>
          <a:bodyPr>
            <a:noAutofit/>
          </a:bodyPr>
          <a:lstStyle/>
          <a:p>
            <a:r>
              <a:rPr lang="nl-NL" sz="4000" b="1" dirty="0" smtClean="0">
                <a:solidFill>
                  <a:srgbClr val="0E6F78"/>
                </a:solidFill>
              </a:rPr>
              <a:t>Incidentie</a:t>
            </a:r>
            <a:endParaRPr lang="nl-BE" sz="4000" b="1" dirty="0">
              <a:solidFill>
                <a:srgbClr val="0E6F78"/>
              </a:solidFill>
            </a:endParaRPr>
          </a:p>
        </p:txBody>
      </p:sp>
    </p:spTree>
    <p:extLst>
      <p:ext uri="{BB962C8B-B14F-4D97-AF65-F5344CB8AC3E}">
        <p14:creationId xmlns:p14="http://schemas.microsoft.com/office/powerpoint/2010/main" val="2663364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b="1" dirty="0" smtClean="0">
                <a:solidFill>
                  <a:srgbClr val="0E6F78"/>
                </a:solidFill>
              </a:rPr>
              <a:t>Realiteit</a:t>
            </a:r>
            <a:endParaRPr lang="nl-BE" sz="5000" b="1" dirty="0">
              <a:solidFill>
                <a:srgbClr val="0E6F78"/>
              </a:solidFill>
            </a:endParaRPr>
          </a:p>
        </p:txBody>
      </p:sp>
      <p:sp>
        <p:nvSpPr>
          <p:cNvPr id="3" name="Tijdelijke aanduiding voor inhoud 2"/>
          <p:cNvSpPr>
            <a:spLocks noGrp="1"/>
          </p:cNvSpPr>
          <p:nvPr>
            <p:ph idx="1"/>
          </p:nvPr>
        </p:nvSpPr>
        <p:spPr>
          <a:xfrm>
            <a:off x="457200" y="1484784"/>
            <a:ext cx="8229600" cy="4525963"/>
          </a:xfrm>
        </p:spPr>
        <p:txBody>
          <a:bodyPr>
            <a:normAutofit/>
          </a:bodyPr>
          <a:lstStyle/>
          <a:p>
            <a:pPr marL="0" lvl="1" indent="0" algn="just">
              <a:buNone/>
            </a:pPr>
            <a:r>
              <a:rPr lang="nl-BE" dirty="0" smtClean="0">
                <a:solidFill>
                  <a:srgbClr val="4B4B4B"/>
                </a:solidFill>
                <a:ea typeface="Tahoma" panose="020B0604030504040204" pitchFamily="34" charset="0"/>
                <a:cs typeface="Tahoma" panose="020B0604030504040204" pitchFamily="34" charset="0"/>
              </a:rPr>
              <a:t>Ondanks </a:t>
            </a:r>
            <a:r>
              <a:rPr lang="nl-BE" dirty="0">
                <a:solidFill>
                  <a:srgbClr val="4B4B4B"/>
                </a:solidFill>
                <a:ea typeface="Tahoma" panose="020B0604030504040204" pitchFamily="34" charset="0"/>
                <a:cs typeface="Tahoma" panose="020B0604030504040204" pitchFamily="34" charset="0"/>
              </a:rPr>
              <a:t>deze hoge cijfers is er toch nog een </a:t>
            </a:r>
            <a:r>
              <a:rPr lang="nl-BE" b="1" dirty="0">
                <a:solidFill>
                  <a:srgbClr val="4B4B4B"/>
                </a:solidFill>
                <a:ea typeface="Tahoma" panose="020B0604030504040204" pitchFamily="34" charset="0"/>
                <a:cs typeface="Tahoma" panose="020B0604030504040204" pitchFamily="34" charset="0"/>
              </a:rPr>
              <a:t>onderschatting van de problematiek</a:t>
            </a:r>
            <a:r>
              <a:rPr lang="nl-BE" dirty="0">
                <a:solidFill>
                  <a:srgbClr val="4B4B4B"/>
                </a:solidFill>
                <a:ea typeface="Tahoma" panose="020B0604030504040204" pitchFamily="34" charset="0"/>
                <a:cs typeface="Tahoma" panose="020B0604030504040204" pitchFamily="34" charset="0"/>
              </a:rPr>
              <a:t>. </a:t>
            </a:r>
            <a:endParaRPr lang="nl-BE" dirty="0" smtClean="0">
              <a:solidFill>
                <a:srgbClr val="4B4B4B"/>
              </a:solidFill>
              <a:ea typeface="Tahoma" panose="020B0604030504040204" pitchFamily="34" charset="0"/>
              <a:cs typeface="Tahoma" panose="020B0604030504040204" pitchFamily="34" charset="0"/>
            </a:endParaRPr>
          </a:p>
          <a:p>
            <a:pPr marL="0" lvl="1" indent="0" algn="just">
              <a:buNone/>
            </a:pPr>
            <a:endParaRPr lang="nl-BE" sz="2400" dirty="0" smtClean="0">
              <a:solidFill>
                <a:srgbClr val="4B4B4B"/>
              </a:solidFill>
              <a:ea typeface="Tahoma" panose="020B0604030504040204" pitchFamily="34" charset="0"/>
              <a:cs typeface="Tahoma" panose="020B0604030504040204" pitchFamily="34" charset="0"/>
            </a:endParaRPr>
          </a:p>
          <a:p>
            <a:pPr marL="0" lvl="1" indent="0" algn="just">
              <a:spcBef>
                <a:spcPts val="0"/>
              </a:spcBef>
              <a:spcAft>
                <a:spcPts val="600"/>
              </a:spcAft>
              <a:buNone/>
            </a:pPr>
            <a:r>
              <a:rPr lang="nl-BE" dirty="0" smtClean="0">
                <a:solidFill>
                  <a:srgbClr val="4B4B4B"/>
                </a:solidFill>
                <a:ea typeface="Tahoma" panose="020B0604030504040204" pitchFamily="34" charset="0"/>
                <a:cs typeface="Tahoma" panose="020B0604030504040204" pitchFamily="34" charset="0"/>
              </a:rPr>
              <a:t>Een </a:t>
            </a:r>
            <a:r>
              <a:rPr lang="nl-BE" dirty="0">
                <a:solidFill>
                  <a:srgbClr val="4B4B4B"/>
                </a:solidFill>
                <a:ea typeface="Tahoma" panose="020B0604030504040204" pitchFamily="34" charset="0"/>
                <a:cs typeface="Tahoma" panose="020B0604030504040204" pitchFamily="34" charset="0"/>
              </a:rPr>
              <a:t>valincident zonder letsel wordt vaak niet gemeld omdat: </a:t>
            </a:r>
            <a:endParaRPr lang="nl-BE" dirty="0" smtClean="0">
              <a:solidFill>
                <a:srgbClr val="4B4B4B"/>
              </a:solidFill>
              <a:ea typeface="Tahoma" panose="020B0604030504040204" pitchFamily="34" charset="0"/>
              <a:cs typeface="Tahoma" panose="020B0604030504040204" pitchFamily="34" charset="0"/>
            </a:endParaRPr>
          </a:p>
          <a:p>
            <a:pPr marL="631825" lvl="1" indent="-360363" algn="just">
              <a:buFont typeface="Arial" pitchFamily="34" charset="0"/>
              <a:buChar char="•"/>
            </a:pPr>
            <a:r>
              <a:rPr lang="nl-BE" sz="2400" dirty="0" smtClean="0">
                <a:solidFill>
                  <a:srgbClr val="4B4B4B"/>
                </a:solidFill>
                <a:ea typeface="Tahoma" panose="020B0604030504040204" pitchFamily="34" charset="0"/>
                <a:cs typeface="Tahoma" panose="020B0604030504040204" pitchFamily="34" charset="0"/>
              </a:rPr>
              <a:t>het </a:t>
            </a:r>
            <a:r>
              <a:rPr lang="nl-BE" sz="2400" dirty="0">
                <a:solidFill>
                  <a:srgbClr val="4B4B4B"/>
                </a:solidFill>
                <a:ea typeface="Tahoma" panose="020B0604030504040204" pitchFamily="34" charset="0"/>
                <a:cs typeface="Tahoma" panose="020B0604030504040204" pitchFamily="34" charset="0"/>
              </a:rPr>
              <a:t>een confrontatie betekent met toegenomen fragiliteit </a:t>
            </a:r>
            <a:endParaRPr lang="nl-BE" sz="2400" dirty="0" smtClean="0">
              <a:solidFill>
                <a:srgbClr val="4B4B4B"/>
              </a:solidFill>
              <a:ea typeface="Tahoma" panose="020B0604030504040204" pitchFamily="34" charset="0"/>
              <a:cs typeface="Tahoma" panose="020B0604030504040204" pitchFamily="34" charset="0"/>
            </a:endParaRPr>
          </a:p>
          <a:p>
            <a:pPr marL="631825" lvl="1" indent="-360363" algn="just">
              <a:buFont typeface="Arial" pitchFamily="34" charset="0"/>
              <a:buChar char="•"/>
            </a:pPr>
            <a:r>
              <a:rPr lang="nl-BE" sz="2400" dirty="0" smtClean="0">
                <a:solidFill>
                  <a:srgbClr val="4B4B4B"/>
                </a:solidFill>
                <a:ea typeface="Tahoma" panose="020B0604030504040204" pitchFamily="34" charset="0"/>
                <a:cs typeface="Tahoma" panose="020B0604030504040204" pitchFamily="34" charset="0"/>
              </a:rPr>
              <a:t>ouderen </a:t>
            </a:r>
            <a:r>
              <a:rPr lang="nl-BE" sz="2400" dirty="0">
                <a:solidFill>
                  <a:srgbClr val="4B4B4B"/>
                </a:solidFill>
                <a:ea typeface="Tahoma" panose="020B0604030504040204" pitchFamily="34" charset="0"/>
                <a:cs typeface="Tahoma" panose="020B0604030504040204" pitchFamily="34" charset="0"/>
              </a:rPr>
              <a:t>vrezen voor een opname in een </a:t>
            </a:r>
            <a:r>
              <a:rPr lang="nl-BE" sz="2400" dirty="0" smtClean="0">
                <a:solidFill>
                  <a:srgbClr val="4B4B4B"/>
                </a:solidFill>
                <a:ea typeface="Tahoma" panose="020B0604030504040204" pitchFamily="34" charset="0"/>
                <a:cs typeface="Tahoma" panose="020B0604030504040204" pitchFamily="34" charset="0"/>
              </a:rPr>
              <a:t>woonzorgcentrum </a:t>
            </a:r>
            <a:endParaRPr lang="nl-BE" sz="2400" dirty="0">
              <a:solidFill>
                <a:srgbClr val="4B4B4B"/>
              </a:solidFill>
              <a:ea typeface="Tahoma" panose="020B0604030504040204" pitchFamily="34" charset="0"/>
              <a:cs typeface="Tahoma" panose="020B0604030504040204" pitchFamily="34" charset="0"/>
            </a:endParaRPr>
          </a:p>
          <a:p>
            <a:pPr lvl="1">
              <a:buFont typeface="Wingdings" panose="05000000000000000000" pitchFamily="2" charset="2"/>
              <a:buChar char="§"/>
            </a:pPr>
            <a:endParaRPr lang="nl-BE" sz="6000" dirty="0">
              <a:solidFill>
                <a:srgbClr val="4B4B4B"/>
              </a:solidFill>
            </a:endParaRPr>
          </a:p>
          <a:p>
            <a:pPr marL="0" indent="0">
              <a:buNone/>
            </a:pPr>
            <a:endParaRPr lang="nl-BE" sz="6000" dirty="0">
              <a:solidFill>
                <a:srgbClr val="4B4B4B"/>
              </a:solidFill>
            </a:endParaRPr>
          </a:p>
          <a:p>
            <a:endParaRPr lang="nl-BE" sz="3600" dirty="0">
              <a:solidFill>
                <a:srgbClr val="4B4B4B"/>
              </a:solidFill>
            </a:endParaRPr>
          </a:p>
        </p:txBody>
      </p:sp>
      <p:sp>
        <p:nvSpPr>
          <p:cNvPr id="10" name="Rectangle 9"/>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12"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14" name="Picture 13" descr="Logo Vigez"/>
          <p:cNvPicPr/>
          <p:nvPr/>
        </p:nvPicPr>
        <p:blipFill rotWithShape="1">
          <a:blip r:embed="rId6">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93371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3228050253"/>
              </p:ext>
            </p:extLst>
          </p:nvPr>
        </p:nvGraphicFramePr>
        <p:xfrm>
          <a:off x="1028700" y="1058341"/>
          <a:ext cx="7099300" cy="5094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6807200" y="2251702"/>
            <a:ext cx="2324100" cy="430887"/>
          </a:xfrm>
          <a:prstGeom prst="rect">
            <a:avLst/>
          </a:prstGeom>
          <a:noFill/>
        </p:spPr>
        <p:txBody>
          <a:bodyPr wrap="square" rtlCol="0">
            <a:spAutoFit/>
          </a:bodyPr>
          <a:lstStyle/>
          <a:p>
            <a:r>
              <a:rPr lang="nl-BE" sz="2200" dirty="0" smtClean="0">
                <a:solidFill>
                  <a:srgbClr val="4B4B4B"/>
                </a:solidFill>
                <a:ea typeface="Verdana" pitchFamily="34" charset="0"/>
                <a:cs typeface="Verdana" pitchFamily="34" charset="0"/>
              </a:rPr>
              <a:t>medicatie</a:t>
            </a:r>
            <a:endParaRPr lang="nl-BE" sz="2200" dirty="0">
              <a:solidFill>
                <a:srgbClr val="4B4B4B"/>
              </a:solidFill>
              <a:ea typeface="Verdana" pitchFamily="34" charset="0"/>
              <a:cs typeface="Verdana" pitchFamily="34" charset="0"/>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2048362"/>
            <a:ext cx="940460" cy="864000"/>
          </a:xfrm>
          <a:prstGeom prst="rect">
            <a:avLst/>
          </a:prstGeom>
        </p:spPr>
      </p:pic>
      <p:sp>
        <p:nvSpPr>
          <p:cNvPr id="28" name="TextBox 27"/>
          <p:cNvSpPr txBox="1"/>
          <p:nvPr/>
        </p:nvSpPr>
        <p:spPr>
          <a:xfrm>
            <a:off x="7162800" y="3967687"/>
            <a:ext cx="2324100" cy="430887"/>
          </a:xfrm>
          <a:prstGeom prst="rect">
            <a:avLst/>
          </a:prstGeom>
          <a:noFill/>
        </p:spPr>
        <p:txBody>
          <a:bodyPr wrap="square" rtlCol="0">
            <a:spAutoFit/>
          </a:bodyPr>
          <a:lstStyle/>
          <a:p>
            <a:r>
              <a:rPr lang="nl-BE" sz="2200" dirty="0" smtClean="0">
                <a:solidFill>
                  <a:srgbClr val="4B4B4B"/>
                </a:solidFill>
                <a:ea typeface="Verdana" pitchFamily="34" charset="0"/>
                <a:cs typeface="Verdana" pitchFamily="34" charset="0"/>
              </a:rPr>
              <a:t>duizeligheid</a:t>
            </a:r>
            <a:endParaRPr lang="nl-BE" sz="2200" dirty="0">
              <a:solidFill>
                <a:srgbClr val="4B4B4B"/>
              </a:solidFill>
              <a:ea typeface="Verdana" pitchFamily="34" charset="0"/>
              <a:cs typeface="Verdana" pitchFamily="34" charset="0"/>
            </a:endParaRPr>
          </a:p>
        </p:txBody>
      </p:sp>
      <p:sp>
        <p:nvSpPr>
          <p:cNvPr id="29" name="TextBox 28"/>
          <p:cNvSpPr txBox="1"/>
          <p:nvPr/>
        </p:nvSpPr>
        <p:spPr>
          <a:xfrm>
            <a:off x="6134100" y="5566602"/>
            <a:ext cx="2324100" cy="430887"/>
          </a:xfrm>
          <a:prstGeom prst="rect">
            <a:avLst/>
          </a:prstGeom>
          <a:noFill/>
        </p:spPr>
        <p:txBody>
          <a:bodyPr wrap="square" rtlCol="0">
            <a:spAutoFit/>
          </a:bodyPr>
          <a:lstStyle/>
          <a:p>
            <a:r>
              <a:rPr lang="nl-BE" sz="2200" dirty="0" smtClean="0">
                <a:solidFill>
                  <a:srgbClr val="4B4B4B"/>
                </a:solidFill>
                <a:ea typeface="Verdana" pitchFamily="34" charset="0"/>
                <a:cs typeface="Verdana" pitchFamily="34" charset="0"/>
              </a:rPr>
              <a:t>zicht</a:t>
            </a:r>
            <a:endParaRPr lang="nl-BE" sz="2200" dirty="0">
              <a:solidFill>
                <a:srgbClr val="4B4B4B"/>
              </a:solidFill>
              <a:ea typeface="Verdana" pitchFamily="34" charset="0"/>
              <a:cs typeface="Verdana" pitchFamily="34" charset="0"/>
            </a:endParaRPr>
          </a:p>
        </p:txBody>
      </p:sp>
      <p:sp>
        <p:nvSpPr>
          <p:cNvPr id="30" name="TextBox 29"/>
          <p:cNvSpPr txBox="1"/>
          <p:nvPr/>
        </p:nvSpPr>
        <p:spPr>
          <a:xfrm>
            <a:off x="683568" y="5360634"/>
            <a:ext cx="2350898" cy="769441"/>
          </a:xfrm>
          <a:prstGeom prst="rect">
            <a:avLst/>
          </a:prstGeom>
          <a:noFill/>
        </p:spPr>
        <p:txBody>
          <a:bodyPr wrap="square" rtlCol="0">
            <a:spAutoFit/>
          </a:bodyPr>
          <a:lstStyle/>
          <a:p>
            <a:pPr algn="r"/>
            <a:r>
              <a:rPr lang="nl-BE" sz="2200" dirty="0">
                <a:solidFill>
                  <a:srgbClr val="4B4B4B"/>
                </a:solidFill>
                <a:ea typeface="Verdana" pitchFamily="34" charset="0"/>
                <a:cs typeface="Verdana" pitchFamily="34" charset="0"/>
              </a:rPr>
              <a:t>v</a:t>
            </a:r>
            <a:r>
              <a:rPr lang="nl-BE" sz="2200" dirty="0" smtClean="0">
                <a:solidFill>
                  <a:srgbClr val="4B4B4B"/>
                </a:solidFill>
                <a:ea typeface="Verdana" pitchFamily="34" charset="0"/>
                <a:cs typeface="Verdana" pitchFamily="34" charset="0"/>
              </a:rPr>
              <a:t>oeten en schoeisel</a:t>
            </a:r>
            <a:endParaRPr lang="nl-BE" sz="2200" dirty="0">
              <a:solidFill>
                <a:srgbClr val="4B4B4B"/>
              </a:solidFill>
              <a:ea typeface="Verdana" pitchFamily="34" charset="0"/>
              <a:cs typeface="Verdana" pitchFamily="34" charset="0"/>
            </a:endParaRPr>
          </a:p>
        </p:txBody>
      </p:sp>
      <p:sp>
        <p:nvSpPr>
          <p:cNvPr id="31" name="TextBox 30"/>
          <p:cNvSpPr txBox="1"/>
          <p:nvPr/>
        </p:nvSpPr>
        <p:spPr>
          <a:xfrm>
            <a:off x="251520" y="3828889"/>
            <a:ext cx="1733517" cy="769441"/>
          </a:xfrm>
          <a:prstGeom prst="rect">
            <a:avLst/>
          </a:prstGeom>
          <a:noFill/>
        </p:spPr>
        <p:txBody>
          <a:bodyPr wrap="square" rtlCol="0">
            <a:spAutoFit/>
          </a:bodyPr>
          <a:lstStyle/>
          <a:p>
            <a:pPr algn="r"/>
            <a:r>
              <a:rPr lang="nl-BE" sz="2200" dirty="0">
                <a:solidFill>
                  <a:srgbClr val="4B4B4B"/>
                </a:solidFill>
                <a:ea typeface="Verdana" pitchFamily="34" charset="0"/>
                <a:cs typeface="Verdana" pitchFamily="34" charset="0"/>
              </a:rPr>
              <a:t>o</a:t>
            </a:r>
            <a:r>
              <a:rPr lang="nl-BE" sz="2200" dirty="0" smtClean="0">
                <a:solidFill>
                  <a:srgbClr val="4B4B4B"/>
                </a:solidFill>
                <a:ea typeface="Verdana" pitchFamily="34" charset="0"/>
                <a:cs typeface="Verdana" pitchFamily="34" charset="0"/>
              </a:rPr>
              <a:t>mgeving en gedrag</a:t>
            </a:r>
            <a:endParaRPr lang="nl-BE" sz="2200" dirty="0">
              <a:solidFill>
                <a:srgbClr val="4B4B4B"/>
              </a:solidFill>
              <a:ea typeface="Verdana" pitchFamily="34" charset="0"/>
              <a:cs typeface="Verdana" pitchFamily="34" charset="0"/>
            </a:endParaRPr>
          </a:p>
        </p:txBody>
      </p:sp>
      <p:sp>
        <p:nvSpPr>
          <p:cNvPr id="32" name="TextBox 31"/>
          <p:cNvSpPr txBox="1"/>
          <p:nvPr/>
        </p:nvSpPr>
        <p:spPr>
          <a:xfrm>
            <a:off x="954418" y="2097382"/>
            <a:ext cx="1415782" cy="430887"/>
          </a:xfrm>
          <a:prstGeom prst="rect">
            <a:avLst/>
          </a:prstGeom>
          <a:noFill/>
        </p:spPr>
        <p:txBody>
          <a:bodyPr wrap="square" rtlCol="0">
            <a:spAutoFit/>
          </a:bodyPr>
          <a:lstStyle/>
          <a:p>
            <a:pPr algn="r"/>
            <a:r>
              <a:rPr lang="nl-BE" sz="2200" dirty="0" smtClean="0">
                <a:solidFill>
                  <a:srgbClr val="4B4B4B"/>
                </a:solidFill>
                <a:ea typeface="Verdana" pitchFamily="34" charset="0"/>
                <a:cs typeface="Verdana" pitchFamily="34" charset="0"/>
              </a:rPr>
              <a:t>valangst</a:t>
            </a:r>
            <a:endParaRPr lang="nl-BE" sz="2200" dirty="0">
              <a:solidFill>
                <a:srgbClr val="4B4B4B"/>
              </a:solidFill>
              <a:ea typeface="Verdana" pitchFamily="34" charset="0"/>
              <a:cs typeface="Verdana" pitchFamily="34" charset="0"/>
            </a:endParaRPr>
          </a:p>
        </p:txBody>
      </p:sp>
      <p:sp>
        <p:nvSpPr>
          <p:cNvPr id="4" name="Title 3"/>
          <p:cNvSpPr>
            <a:spLocks noGrp="1"/>
          </p:cNvSpPr>
          <p:nvPr>
            <p:ph type="title"/>
          </p:nvPr>
        </p:nvSpPr>
        <p:spPr>
          <a:xfrm>
            <a:off x="107504" y="188640"/>
            <a:ext cx="8928992" cy="754829"/>
          </a:xfrm>
        </p:spPr>
        <p:txBody>
          <a:bodyPr>
            <a:noAutofit/>
          </a:bodyPr>
          <a:lstStyle/>
          <a:p>
            <a:r>
              <a:rPr lang="nl-BE" sz="4000" b="1" dirty="0">
                <a:solidFill>
                  <a:srgbClr val="0E6F78"/>
                </a:solidFill>
              </a:rPr>
              <a:t>Wat zijn de valrisicofactoren?</a:t>
            </a:r>
          </a:p>
        </p:txBody>
      </p:sp>
      <p:sp>
        <p:nvSpPr>
          <p:cNvPr id="3" name="Slide Number Placeholder 2"/>
          <p:cNvSpPr>
            <a:spLocks noGrp="1"/>
          </p:cNvSpPr>
          <p:nvPr>
            <p:ph type="sldNum" sz="quarter" idx="12"/>
          </p:nvPr>
        </p:nvSpPr>
        <p:spPr/>
        <p:txBody>
          <a:bodyPr/>
          <a:lstStyle/>
          <a:p>
            <a:pPr>
              <a:defRPr/>
            </a:pPr>
            <a:fld id="{28E600E3-1B1B-4395-856E-51190B4B5003}" type="slidenum">
              <a:rPr lang="en-US" smtClean="0"/>
              <a:pPr>
                <a:defRPr/>
              </a:pPr>
              <a:t>9</a:t>
            </a:fld>
            <a:endParaRPr lang="en-US" dirty="0"/>
          </a:p>
        </p:txBody>
      </p:sp>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8919" y="2118611"/>
            <a:ext cx="1010362" cy="713197"/>
          </a:xfrm>
          <a:prstGeom prst="rect">
            <a:avLst/>
          </a:prstGeom>
        </p:spPr>
      </p:pic>
      <p:sp>
        <p:nvSpPr>
          <p:cNvPr id="39" name="TextBox 38"/>
          <p:cNvSpPr txBox="1"/>
          <p:nvPr/>
        </p:nvSpPr>
        <p:spPr>
          <a:xfrm>
            <a:off x="5194300" y="968146"/>
            <a:ext cx="3352800" cy="769441"/>
          </a:xfrm>
          <a:prstGeom prst="rect">
            <a:avLst/>
          </a:prstGeom>
          <a:noFill/>
        </p:spPr>
        <p:txBody>
          <a:bodyPr wrap="square" rtlCol="0">
            <a:spAutoFit/>
          </a:bodyPr>
          <a:lstStyle/>
          <a:p>
            <a:r>
              <a:rPr lang="nl-BE" sz="2200" dirty="0" smtClean="0">
                <a:solidFill>
                  <a:srgbClr val="4B4B4B"/>
                </a:solidFill>
                <a:ea typeface="Verdana" pitchFamily="34" charset="0"/>
                <a:cs typeface="Verdana" pitchFamily="34" charset="0"/>
              </a:rPr>
              <a:t>evenwicht, spierkracht, mobiliteit </a:t>
            </a:r>
            <a:endParaRPr lang="nl-BE" sz="2200" dirty="0">
              <a:solidFill>
                <a:srgbClr val="4B4B4B"/>
              </a:solidFill>
              <a:ea typeface="Verdana" pitchFamily="34" charset="0"/>
              <a:cs typeface="Verdana" pitchFamily="34" charset="0"/>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11960" y="1220290"/>
            <a:ext cx="673233" cy="1044000"/>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4207" y="3733130"/>
            <a:ext cx="905625" cy="828000"/>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75856" y="5072602"/>
            <a:ext cx="905223" cy="828000"/>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04048" y="5108698"/>
            <a:ext cx="905223" cy="828000"/>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07701" y="3668546"/>
            <a:ext cx="840563" cy="900000"/>
          </a:xfrm>
          <a:prstGeom prst="rect">
            <a:avLst/>
          </a:prstGeom>
        </p:spPr>
      </p:pic>
      <p:sp>
        <p:nvSpPr>
          <p:cNvPr id="26" name="Rectangle 25"/>
          <p:cNvSpPr/>
          <p:nvPr/>
        </p:nvSpPr>
        <p:spPr>
          <a:xfrm>
            <a:off x="6948264" y="6093296"/>
            <a:ext cx="2088232" cy="68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13782" y="6217883"/>
            <a:ext cx="2002065" cy="576000"/>
          </a:xfrm>
          <a:prstGeom prst="rect">
            <a:avLst/>
          </a:prstGeom>
        </p:spPr>
      </p:pic>
      <p:pic>
        <p:nvPicPr>
          <p:cNvPr id="34" name="Afbeelding 3"/>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73692" y="6287547"/>
            <a:ext cx="1224136" cy="448313"/>
          </a:xfrm>
          <a:prstGeom prst="rect">
            <a:avLst/>
          </a:prstGeom>
          <a:solidFill>
            <a:srgbClr val="FFFFFF"/>
          </a:solidFill>
          <a:ln>
            <a:noFill/>
          </a:ln>
        </p:spPr>
      </p:pic>
      <p:pic>
        <p:nvPicPr>
          <p:cNvPr id="35" name="Picture 34"/>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25820" y="6217883"/>
            <a:ext cx="549160" cy="565150"/>
          </a:xfrm>
          <a:prstGeom prst="rect">
            <a:avLst/>
          </a:prstGeom>
          <a:noFill/>
          <a:ln w="9525">
            <a:noFill/>
            <a:miter lim="800000"/>
            <a:headEnd/>
            <a:tailEnd/>
          </a:ln>
          <a:effectLst/>
        </p:spPr>
      </p:pic>
      <p:pic>
        <p:nvPicPr>
          <p:cNvPr id="36" name="Picture 35" descr="Logo Vigez"/>
          <p:cNvPicPr/>
          <p:nvPr/>
        </p:nvPicPr>
        <p:blipFill rotWithShape="1">
          <a:blip r:embed="rId18">
            <a:extLst>
              <a:ext uri="{28A0092B-C50C-407E-A947-70E740481C1C}">
                <a14:useLocalDpi xmlns:a14="http://schemas.microsoft.com/office/drawing/2010/main" val="0"/>
              </a:ext>
            </a:extLst>
          </a:blip>
          <a:srcRect l="21216" t="14724" r="20334" b="19632"/>
          <a:stretch/>
        </p:blipFill>
        <p:spPr bwMode="auto">
          <a:xfrm>
            <a:off x="5601884" y="6217883"/>
            <a:ext cx="707920" cy="523875"/>
          </a:xfrm>
          <a:prstGeom prst="rect">
            <a:avLst/>
          </a:prstGeom>
          <a:noFill/>
          <a:ln>
            <a:noFill/>
          </a:ln>
          <a:extLst>
            <a:ext uri="{53640926-AAD7-44D8-BBD7-CCE9431645EC}">
              <a14:shadowObscured xmlns:a14="http://schemas.microsoft.com/office/drawing/2010/main"/>
            </a:ext>
          </a:extLst>
        </p:spPr>
      </p:pic>
      <p:pic>
        <p:nvPicPr>
          <p:cNvPr id="37" name="Picture 36"/>
          <p:cNvPicPr/>
          <p:nvPr/>
        </p:nvPicPr>
        <p:blipFill>
          <a:blip r:embed="rId19" cstate="print">
            <a:extLst>
              <a:ext uri="{28A0092B-C50C-407E-A947-70E740481C1C}">
                <a14:useLocalDpi xmlns:a14="http://schemas.microsoft.com/office/drawing/2010/main" val="0"/>
              </a:ext>
            </a:extLst>
          </a:blip>
          <a:stretch>
            <a:fillRect/>
          </a:stretch>
        </p:blipFill>
        <p:spPr>
          <a:xfrm>
            <a:off x="6321964" y="6287547"/>
            <a:ext cx="864096" cy="418016"/>
          </a:xfrm>
          <a:prstGeom prst="rect">
            <a:avLst/>
          </a:prstGeom>
        </p:spPr>
      </p:pic>
    </p:spTree>
    <p:extLst>
      <p:ext uri="{BB962C8B-B14F-4D97-AF65-F5344CB8AC3E}">
        <p14:creationId xmlns:p14="http://schemas.microsoft.com/office/powerpoint/2010/main" val="2164726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3620</Words>
  <Application>Microsoft Office PowerPoint</Application>
  <PresentationFormat>On-screen Show (4:3)</PresentationFormat>
  <Paragraphs>515</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Kantoorthema</vt:lpstr>
      <vt:lpstr>PowerPoint Presentation</vt:lpstr>
      <vt:lpstr>MFO valpreventie</vt:lpstr>
      <vt:lpstr>Agenda</vt:lpstr>
      <vt:lpstr>Kennismaking</vt:lpstr>
      <vt:lpstr>Verloop MFO?</vt:lpstr>
      <vt:lpstr>Valpreventie</vt:lpstr>
      <vt:lpstr>Incidentie</vt:lpstr>
      <vt:lpstr>Realiteit</vt:lpstr>
      <vt:lpstr>Wat zijn de valrisicofactoren?</vt:lpstr>
      <vt:lpstr>Wat zijn de gevolgen van een val?</vt:lpstr>
      <vt:lpstr>Voorbeeld:  Gevolgen van een heupfractuur</vt:lpstr>
      <vt:lpstr>Week van de Valpreventie</vt:lpstr>
      <vt:lpstr>Medicatie en vallen</vt:lpstr>
      <vt:lpstr> </vt:lpstr>
      <vt:lpstr>PowerPoint Presentation</vt:lpstr>
      <vt:lpstr>PowerPoint Presentation</vt:lpstr>
      <vt:lpstr>Afbouw van benzodiazepines</vt:lpstr>
      <vt:lpstr>PowerPoint Presentation</vt:lpstr>
      <vt:lpstr>PowerPoint Presentation</vt:lpstr>
      <vt:lpstr>PowerPoint Presentation</vt:lpstr>
      <vt:lpstr>PowerPoint Presentation</vt:lpstr>
      <vt:lpstr>PowerPoint Presentation</vt:lpstr>
      <vt:lpstr>PowerPoint Presentation</vt:lpstr>
      <vt:lpstr>Sensibilisatiefilmpje</vt:lpstr>
      <vt:lpstr>Casussen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Volgend MFO</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MFO valpreventie</dc:title>
  <dc:creator>Carolien Bogaerts</dc:creator>
  <cp:lastModifiedBy>Cynthia Senden</cp:lastModifiedBy>
  <cp:revision>174</cp:revision>
  <dcterms:created xsi:type="dcterms:W3CDTF">2015-02-24T08:48:45Z</dcterms:created>
  <dcterms:modified xsi:type="dcterms:W3CDTF">2015-04-07T13:20:48Z</dcterms:modified>
</cp:coreProperties>
</file>